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2" r:id="rId3"/>
    <p:sldId id="289" r:id="rId4"/>
    <p:sldId id="263" r:id="rId5"/>
    <p:sldId id="288" r:id="rId6"/>
    <p:sldId id="291" r:id="rId7"/>
    <p:sldId id="272" r:id="rId8"/>
    <p:sldId id="262" r:id="rId9"/>
    <p:sldId id="290" r:id="rId10"/>
    <p:sldId id="293" r:id="rId11"/>
    <p:sldId id="287" r:id="rId12"/>
    <p:sldId id="281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115488" initials="A" lastIdx="1" clrIdx="0">
    <p:extLst>
      <p:ext uri="{19B8F6BF-5375-455C-9EA6-DF929625EA0E}">
        <p15:presenceInfo xmlns:p15="http://schemas.microsoft.com/office/powerpoint/2012/main" userId="AK1154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7" autoAdjust="0"/>
    <p:restoredTop sz="80364" autoAdjust="0"/>
  </p:normalViewPr>
  <p:slideViewPr>
    <p:cSldViewPr snapToGrid="0">
      <p:cViewPr>
        <p:scale>
          <a:sx n="100" d="100"/>
          <a:sy n="100" d="100"/>
        </p:scale>
        <p:origin x="-168" y="-3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05E02316-A3A9-40CE-8399-988D8D269502}" type="datetimeFigureOut">
              <a:rPr lang="de-AT" smtClean="0"/>
              <a:t>02.05.2023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5C731D18-B53C-4622-9947-A3FBDDB0C9B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F5E89DEF-C035-41A2-9AFE-A6026D4C04BE}" type="datetimeFigureOut">
              <a:rPr lang="de-AT" smtClean="0"/>
              <a:t>02.05.2023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6" rIns="88212" bIns="44106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60" y="4778546"/>
            <a:ext cx="5439355" cy="3908459"/>
          </a:xfrm>
          <a:prstGeom prst="rect">
            <a:avLst/>
          </a:prstGeom>
        </p:spPr>
        <p:txBody>
          <a:bodyPr vert="horz" lIns="88212" tIns="44106" rIns="88212" bIns="4410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092" y="9430813"/>
            <a:ext cx="2946065" cy="497413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EF2A079-E7F8-4A78-8EEA-DD00A8D5DE3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366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12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372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1331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57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39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186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15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122"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285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39" y="1571812"/>
            <a:ext cx="711813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2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701" y="1638300"/>
            <a:ext cx="3474625" cy="4510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5733" y="1721513"/>
            <a:ext cx="7213600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5733" y="5864981"/>
            <a:ext cx="7213600" cy="2741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großes Bild und Text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069754" y="1724299"/>
            <a:ext cx="8075595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48933" y="5863959"/>
            <a:ext cx="8096416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Formeln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Video</a:t>
            </a:r>
            <a:endParaRPr lang="de-AT" dirty="0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575733" y="1724302"/>
            <a:ext cx="11035593" cy="4417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Mediaclip durch Klicken auf Symbol hinzufügen</a:t>
            </a:r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5733" y="5865691"/>
            <a:ext cx="11035593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leine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3 kleine Bilder und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8100" y="1639035"/>
            <a:ext cx="7223226" cy="4504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7711" y="1725845"/>
            <a:ext cx="3393156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77703" y="3254918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77703" y="4775571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911547" y="1444171"/>
            <a:ext cx="62653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7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males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schmales Bild und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048" y="1643149"/>
            <a:ext cx="7225278" cy="4498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5733" y="1724300"/>
            <a:ext cx="3395133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5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Titel, Diagramme und Tabellen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Allgeme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3200"/>
            <a:ext cx="7118139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Allgeme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1" y="554400"/>
            <a:ext cx="193206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 Allgem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7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TN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3200"/>
            <a:ext cx="7118139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5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6577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6724" cy="2009172"/>
          </a:xfrm>
        </p:spPr>
        <p:txBody>
          <a:bodyPr anchor="b" anchorCtr="0"/>
          <a:lstStyle>
            <a:lvl1pPr>
              <a:defRPr sz="4500" baseline="0"/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tx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tx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314" y="555091"/>
            <a:ext cx="1932056" cy="1367992"/>
          </a:xfrm>
          <a:prstGeom prst="rect">
            <a:avLst/>
          </a:prstGeom>
        </p:spPr>
      </p:pic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6799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7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TNF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1" y="554400"/>
            <a:ext cx="193206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 TN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7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SOW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3200"/>
            <a:ext cx="7118139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26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SOW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1" y="554400"/>
            <a:ext cx="193206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51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 SOW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3200"/>
            <a:ext cx="7118139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08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1" y="554400"/>
            <a:ext cx="193206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53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 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16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M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3200"/>
            <a:ext cx="7118139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5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/ Schluss mit Logo M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7" y="5412164"/>
            <a:ext cx="9212079" cy="721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9222226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4678" y="5502229"/>
            <a:ext cx="139566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UNIVERSITÄT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Österreich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4417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Platz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Partnerlogo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1" y="554400"/>
            <a:ext cx="193206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8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0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hne Logo M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736" y="5412164"/>
            <a:ext cx="11142383" cy="731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Platz für Details und nächste Schritte.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590" y="1307110"/>
            <a:ext cx="11152530" cy="2009172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 </a:t>
            </a:r>
            <a:br>
              <a:rPr lang="de-DE" dirty="0"/>
            </a:br>
            <a:r>
              <a:rPr lang="de-DE" dirty="0"/>
              <a:t>den Titel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84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Kooper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41458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74656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407277" y="1720152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 Kooperation mit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8241458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7" hasCustomPrompt="1"/>
          </p:nvPr>
        </p:nvSpPr>
        <p:spPr>
          <a:xfrm>
            <a:off x="574656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8" hasCustomPrompt="1"/>
          </p:nvPr>
        </p:nvSpPr>
        <p:spPr>
          <a:xfrm>
            <a:off x="4407277" y="329029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9" hasCustomPrompt="1"/>
          </p:nvPr>
        </p:nvSpPr>
        <p:spPr>
          <a:xfrm>
            <a:off x="8246376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30" hasCustomPrompt="1"/>
          </p:nvPr>
        </p:nvSpPr>
        <p:spPr>
          <a:xfrm>
            <a:off x="579574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1" hasCustomPrompt="1"/>
          </p:nvPr>
        </p:nvSpPr>
        <p:spPr>
          <a:xfrm>
            <a:off x="4412195" y="486645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de-AT" dirty="0"/>
              <a:t>Platz für ein Partnerlogo</a:t>
            </a:r>
            <a:endParaRPr lang="en-US" dirty="0"/>
          </a:p>
          <a:p>
            <a:endParaRPr lang="en-US" dirty="0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6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" y="636613"/>
            <a:ext cx="10845364" cy="5499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5000"/>
              </a:lnSpc>
              <a:spcBef>
                <a:spcPts val="1600"/>
              </a:spcBef>
              <a:buFontTx/>
              <a:buNone/>
              <a:defRPr sz="1700" baseline="0">
                <a:latin typeface="+mj-lt"/>
              </a:defRPr>
            </a:lvl1pPr>
            <a:lvl2pPr marL="285750" indent="-28575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Kapitel 1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2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3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4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0"/>
            <a:r>
              <a:rPr lang="de-DE" dirty="0"/>
              <a:t>Kapitel 5</a:t>
            </a:r>
          </a:p>
          <a:p>
            <a:pPr lvl="1"/>
            <a:r>
              <a:rPr lang="de-DE" dirty="0"/>
              <a:t>Unterkapitel 1</a:t>
            </a:r>
          </a:p>
          <a:p>
            <a:pPr lvl="1"/>
            <a:r>
              <a:rPr lang="de-DE" dirty="0"/>
              <a:t>Unterkapitel 2</a:t>
            </a:r>
          </a:p>
          <a:p>
            <a:pPr lvl="1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, schwarz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großes Imagebild</a:t>
            </a:r>
            <a:endParaRPr lang="de-AT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4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bild, weiß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großes Imagebild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42" y="1621584"/>
            <a:ext cx="11139784" cy="4516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1542" y="5858820"/>
            <a:ext cx="11139784" cy="27812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Quelle: 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Platz für</a:t>
            </a:r>
            <a:br>
              <a:rPr lang="de-DE" dirty="0"/>
            </a:br>
            <a:r>
              <a:rPr lang="de-DE" dirty="0"/>
              <a:t>Titel und Vergleich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843" y="1639640"/>
            <a:ext cx="5399024" cy="45135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2918" y="1638582"/>
            <a:ext cx="5398407" cy="45135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122" y="575031"/>
            <a:ext cx="11124204" cy="989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Titelmusterformat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5432" y="6356982"/>
            <a:ext cx="8177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AT"/>
              <a:t>16.10.2015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90366" y="6348972"/>
            <a:ext cx="242504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Platz für Autor und LVA-Nummer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654" y="6358497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68F3185B-C653-42AE-8B74-FF214C29157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3" y="6351235"/>
            <a:ext cx="2717806" cy="320399"/>
          </a:xfrm>
          <a:prstGeom prst="rect">
            <a:avLst/>
          </a:prstGeom>
        </p:spPr>
      </p:pic>
      <p:sp>
        <p:nvSpPr>
          <p:cNvPr id="33" name="Textplatzhalter 32"/>
          <p:cNvSpPr>
            <a:spLocks noGrp="1"/>
          </p:cNvSpPr>
          <p:nvPr>
            <p:ph type="body" idx="1"/>
          </p:nvPr>
        </p:nvSpPr>
        <p:spPr>
          <a:xfrm>
            <a:off x="470188" y="1619798"/>
            <a:ext cx="11141138" cy="451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56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683" r:id="rId3"/>
    <p:sldLayoutId id="2147483669" r:id="rId4"/>
    <p:sldLayoutId id="2147483670" r:id="rId5"/>
    <p:sldLayoutId id="2147483666" r:id="rId6"/>
    <p:sldLayoutId id="2147483677" r:id="rId7"/>
    <p:sldLayoutId id="2147483662" r:id="rId8"/>
    <p:sldLayoutId id="2147483664" r:id="rId9"/>
    <p:sldLayoutId id="2147483671" r:id="rId10"/>
    <p:sldLayoutId id="2147483672" r:id="rId11"/>
    <p:sldLayoutId id="2147483673" r:id="rId12"/>
    <p:sldLayoutId id="2147483675" r:id="rId13"/>
    <p:sldLayoutId id="2147483674" r:id="rId14"/>
    <p:sldLayoutId id="2147483678" r:id="rId15"/>
    <p:sldLayoutId id="2147483679" r:id="rId16"/>
    <p:sldLayoutId id="2147483681" r:id="rId17"/>
    <p:sldLayoutId id="2147483682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</p:sldLayoutIdLst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5000"/>
        </a:lnSpc>
        <a:spcBef>
          <a:spcPts val="800"/>
        </a:spcBef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5000"/>
        </a:lnSpc>
        <a:spcBef>
          <a:spcPts val="0"/>
        </a:spcBef>
        <a:buSzPct val="125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5000"/>
        </a:lnSpc>
        <a:spcBef>
          <a:spcPts val="0"/>
        </a:spcBef>
        <a:buSzPct val="85000"/>
        <a:buFont typeface="Wingdings" panose="05000000000000000000" pitchFamily="2" charset="2"/>
        <a:buChar char="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5000"/>
        </a:lnSpc>
        <a:spcBef>
          <a:spcPts val="0"/>
        </a:spcBef>
        <a:buSzPct val="65000"/>
        <a:buFont typeface="Wingdings 2" panose="05020102010507070707" pitchFamily="18" charset="2"/>
        <a:buChar char="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libguides.com/home" TargetMode="External"/><Relationship Id="rId2" Type="http://schemas.openxmlformats.org/officeDocument/2006/relationships/hyperlink" Target="https://clarivate.libguides.com/europe/dach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hyperlink" Target="https://clarivate.com/webofsciencegroup/webinars/on-demand-webinars/" TargetMode="External"/><Relationship Id="rId4" Type="http://schemas.openxmlformats.org/officeDocument/2006/relationships/hyperlink" Target="https://clarivate.com/webofsciencegroup/support/hom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tum.de/bibliometrische-mittagspausen" TargetMode="External"/><Relationship Id="rId7" Type="http://schemas.openxmlformats.org/officeDocument/2006/relationships/hyperlink" Target="https://thebibliomagician.wordpress.com/2022/04/14/lis-bibliometrics-conference-2022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bibliometrie.info/hub/#webinare" TargetMode="External"/><Relationship Id="rId5" Type="http://schemas.openxmlformats.org/officeDocument/2006/relationships/hyperlink" Target="https://www.uni-hannover.de/de/universitaet/profil/ziele-strategien/open-science/responsible-metrics" TargetMode="External"/><Relationship Id="rId4" Type="http://schemas.openxmlformats.org/officeDocument/2006/relationships/hyperlink" Target="https://www.ub.tum.de/forum-bibliometri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ss.inf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hyperlink" Target="https://www.springer.com/journal/11192/" TargetMode="External"/><Relationship Id="rId4" Type="http://schemas.openxmlformats.org/officeDocument/2006/relationships/hyperlink" Target="https://www.cwts.nl/education/cwts-course-program/bibliometric-data-sources-and-indicato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solutions/scival/support" TargetMode="External"/><Relationship Id="rId2" Type="http://schemas.openxmlformats.org/officeDocument/2006/relationships/hyperlink" Target="https://www.elsevier.com/de-de/solutions/scopus/scopus-community-dach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F01FA3A-8995-4154-B9E9-EA1F806B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AT" dirty="0"/>
            </a:br>
            <a:br>
              <a:rPr lang="de-AT" dirty="0"/>
            </a:b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468F91-7E14-4D9F-95C3-7C088BAAE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1757362"/>
            <a:ext cx="6448425" cy="334327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F6CBD4B-37E4-4B24-B5BE-D1DCF138CF1A}"/>
              </a:ext>
            </a:extLst>
          </p:cNvPr>
          <p:cNvSpPr/>
          <p:nvPr/>
        </p:nvSpPr>
        <p:spPr>
          <a:xfrm>
            <a:off x="485736" y="562740"/>
            <a:ext cx="111525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000" cap="small" dirty="0">
                <a:latin typeface="Arial Black" panose="020B0A04020102020204" pitchFamily="34" charset="0"/>
              </a:rPr>
              <a:t>Die </a:t>
            </a:r>
            <a:r>
              <a:rPr lang="de-AT" sz="3000" cap="small" dirty="0" err="1">
                <a:latin typeface="Arial Black" panose="020B0A04020102020204" pitchFamily="34" charset="0"/>
              </a:rPr>
              <a:t>Bibliometrie</a:t>
            </a:r>
            <a:r>
              <a:rPr lang="de-AT" sz="3000" cap="small" dirty="0">
                <a:latin typeface="Arial Black" panose="020B0A04020102020204" pitchFamily="34" charset="0"/>
              </a:rPr>
              <a:t> an der Bibliothek</a:t>
            </a:r>
            <a:br>
              <a:rPr lang="de-AT" sz="3000" cap="small" dirty="0">
                <a:latin typeface="Arial Black" panose="020B0A04020102020204" pitchFamily="34" charset="0"/>
              </a:rPr>
            </a:br>
            <a:endParaRPr lang="de-AT" sz="30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1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44DE8-7F14-4C1E-BC4B-09C7A92B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Informationen Datenbank Web </a:t>
            </a:r>
            <a:r>
              <a:rPr lang="de-AT" cap="small" dirty="0" err="1"/>
              <a:t>of</a:t>
            </a:r>
            <a:r>
              <a:rPr lang="de-AT" cap="small" dirty="0"/>
              <a:t> Science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8AEB1-2463-4EDE-A12C-53FC12A2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08" y="1621583"/>
            <a:ext cx="11139784" cy="4516749"/>
          </a:xfrm>
        </p:spPr>
        <p:txBody>
          <a:bodyPr>
            <a:normAutofit/>
          </a:bodyPr>
          <a:lstStyle/>
          <a:p>
            <a:pPr marL="342900" indent="-342900"/>
            <a:endParaRPr lang="de-AT" dirty="0"/>
          </a:p>
          <a:p>
            <a:pPr>
              <a:lnSpc>
                <a:spcPct val="200000"/>
              </a:lnSpc>
            </a:pP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Clarivate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LibGuides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Dach-Region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(Customer Consultants)</a:t>
            </a:r>
          </a:p>
          <a:p>
            <a:pPr>
              <a:lnSpc>
                <a:spcPct val="200000"/>
              </a:lnSpc>
            </a:pP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Clarivate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LibGuides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</a:t>
            </a:r>
            <a:r>
              <a:rPr lang="de-AT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Science Learning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Webinars</a:t>
            </a:r>
            <a:br>
              <a:rPr lang="en-US" dirty="0"/>
            </a:b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6AD815-B2D8-40EC-84E7-8B076D9791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7094" r="8385" b="14772"/>
          <a:stretch/>
        </p:blipFill>
        <p:spPr>
          <a:xfrm rot="5400000">
            <a:off x="8483516" y="2775581"/>
            <a:ext cx="3084703" cy="183697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D918E02-12AF-458D-A9FE-8855FCBD95F6}"/>
              </a:ext>
            </a:extLst>
          </p:cNvPr>
          <p:cNvSpPr/>
          <p:nvPr/>
        </p:nvSpPr>
        <p:spPr>
          <a:xfrm>
            <a:off x="9004522" y="5236417"/>
            <a:ext cx="26068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100" dirty="0"/>
              <a:t>Foto: Johannes Kepler Universität Linz</a:t>
            </a:r>
          </a:p>
        </p:txBody>
      </p:sp>
    </p:spTree>
    <p:extLst>
      <p:ext uri="{BB962C8B-B14F-4D97-AF65-F5344CB8AC3E}">
        <p14:creationId xmlns:p14="http://schemas.microsoft.com/office/powerpoint/2010/main" val="42772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3944A-5C10-4344-8670-86139EB8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Aufgabenbereiche an der JKU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0B3661-60EA-4C10-8F2B-066C7492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74" y="1170625"/>
            <a:ext cx="11139784" cy="495047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AT" b="1" dirty="0"/>
              <a:t>Rektorat</a:t>
            </a:r>
          </a:p>
          <a:p>
            <a:r>
              <a:rPr lang="de-AT" dirty="0"/>
              <a:t>Auswertungen von Forschungsleistungen für Fakultäten und Fachbereiche</a:t>
            </a:r>
          </a:p>
          <a:p>
            <a:r>
              <a:rPr lang="de-AT" dirty="0"/>
              <a:t>Individualauswertungen für anstehende Verlängerungen von Dienstverhältnissen</a:t>
            </a:r>
          </a:p>
          <a:p>
            <a:pPr marL="0" indent="0">
              <a:buNone/>
            </a:pPr>
            <a:r>
              <a:rPr lang="de-AT" b="1" dirty="0"/>
              <a:t>Wissenschaftler*innen und Student*innen</a:t>
            </a:r>
          </a:p>
          <a:p>
            <a:r>
              <a:rPr lang="de-AT" dirty="0"/>
              <a:t>Regelmäßige Online-Schulungen zu den Datenbanken </a:t>
            </a:r>
            <a:r>
              <a:rPr lang="de-AT" dirty="0" err="1"/>
              <a:t>Scopus</a:t>
            </a:r>
            <a:r>
              <a:rPr lang="de-AT" dirty="0"/>
              <a:t> und Web </a:t>
            </a:r>
            <a:r>
              <a:rPr lang="de-AT" dirty="0" err="1"/>
              <a:t>of</a:t>
            </a:r>
            <a:r>
              <a:rPr lang="de-AT" dirty="0"/>
              <a:t> Science</a:t>
            </a:r>
          </a:p>
          <a:p>
            <a:r>
              <a:rPr lang="de-AT" dirty="0"/>
              <a:t>Einzelberatungen zum Thema Literatur- und Quellenrecherchen; Sichtbarkeit und Impact der eigenen Forschung; Kooperationspartner und neue Forschungstrends</a:t>
            </a:r>
          </a:p>
          <a:p>
            <a:r>
              <a:rPr lang="de-AT" dirty="0"/>
              <a:t>Multidisziplinären Lehrveranstaltung „Research Skills Toolkit“</a:t>
            </a:r>
          </a:p>
          <a:p>
            <a:pPr marL="0" indent="0">
              <a:buNone/>
            </a:pPr>
            <a:r>
              <a:rPr lang="de-AT" b="1" dirty="0"/>
              <a:t>Zentrale Dienste</a:t>
            </a:r>
          </a:p>
          <a:p>
            <a:r>
              <a:rPr lang="de-AT" dirty="0"/>
              <a:t>Auswertungen zu Universitätsrankings für die Abteilung</a:t>
            </a:r>
            <a:br>
              <a:rPr lang="de-AT" dirty="0"/>
            </a:br>
            <a:r>
              <a:rPr lang="de-AT" dirty="0"/>
              <a:t>Qualitätsmanagement und Berichtswesen</a:t>
            </a:r>
          </a:p>
          <a:p>
            <a:r>
              <a:rPr lang="de-AT" dirty="0"/>
              <a:t>Auswertungen für die Abt. Forschungsservice und Wissenstransfer für</a:t>
            </a:r>
            <a:br>
              <a:rPr lang="de-AT" dirty="0"/>
            </a:br>
            <a:r>
              <a:rPr lang="de-AT" dirty="0"/>
              <a:t>Forschungsförderanträge</a:t>
            </a:r>
          </a:p>
          <a:p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737E16F-CC3A-42D3-8323-5396B2BFD7B4}"/>
              </a:ext>
            </a:extLst>
          </p:cNvPr>
          <p:cNvSpPr/>
          <p:nvPr/>
        </p:nvSpPr>
        <p:spPr>
          <a:xfrm>
            <a:off x="9113654" y="5950932"/>
            <a:ext cx="26068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100" dirty="0"/>
              <a:t>Foto: Johannes Kepler Universität Linz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ADBF724-4753-4FB3-A395-7D79706A3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54" y="4047384"/>
            <a:ext cx="2606804" cy="189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81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3477-4134-4A3F-9EC3-6F5BEE0A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Vernetzung im DACH-Raum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30514D-D174-49C5-9D98-28EFC01556A3}"/>
              </a:ext>
            </a:extLst>
          </p:cNvPr>
          <p:cNvSpPr txBox="1"/>
          <p:nvPr/>
        </p:nvSpPr>
        <p:spPr>
          <a:xfrm>
            <a:off x="632749" y="1462144"/>
            <a:ext cx="1083295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Bibliometrische</a:t>
            </a:r>
            <a:r>
              <a:rPr lang="de-A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Mittagspause TUM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 </a:t>
            </a:r>
            <a:r>
              <a:rPr lang="de-A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Bibliometrie</a:t>
            </a:r>
            <a:r>
              <a:rPr lang="de-A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2021 der Technischen Universität München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</a:t>
            </a:r>
            <a:r>
              <a:rPr lang="de-DE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Metrics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de-DE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Indicators</a:t>
            </a:r>
            <a:r>
              <a:rPr lang="de-DE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Research Assessment (MIRA)„ der Leibniz Universität Hannover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Kompetenznetzwerk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Bibliometrie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Offene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Forschungsseminare</a:t>
            </a:r>
            <a:r>
              <a:rPr lang="it-I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(DZHW)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 </a:t>
            </a:r>
            <a:r>
              <a:rPr lang="de-AT" sz="2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Bibliometrics</a:t>
            </a:r>
            <a:r>
              <a:rPr lang="de-AT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Conference 2022 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AT" sz="2000" dirty="0"/>
              <a:t>Vernetzungsmöglichkeiten in Österreich?</a:t>
            </a:r>
          </a:p>
          <a:p>
            <a:br>
              <a:rPr lang="de-AT" sz="1700" dirty="0"/>
            </a:br>
            <a:endParaRPr lang="it-I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/>
            <a:endParaRPr lang="en-US" dirty="0"/>
          </a:p>
          <a:p>
            <a:endParaRPr lang="de-A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946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7657A2-C700-4AED-910D-E48DAAD22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0" y="1863268"/>
            <a:ext cx="10975820" cy="2396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“If being able to formulate the benefits of bibliometrics to both university administration and to the research community, academic libraries might eventually take on a position more central in the development of the very universities within which they function, and thus put themselves at the very </a:t>
            </a:r>
            <a:r>
              <a:rPr lang="en-US" sz="2400" dirty="0" err="1"/>
              <a:t>centre</a:t>
            </a:r>
            <a:r>
              <a:rPr lang="en-US" sz="2400" dirty="0"/>
              <a:t> of higher learning – on the strong foundation of a confident profession.”</a:t>
            </a:r>
            <a:endParaRPr lang="de-AT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7D01FA6-160C-4D00-8CF9-80D8C355B8DD}"/>
              </a:ext>
            </a:extLst>
          </p:cNvPr>
          <p:cNvSpPr/>
          <p:nvPr/>
        </p:nvSpPr>
        <p:spPr>
          <a:xfrm>
            <a:off x="6747490" y="5858820"/>
            <a:ext cx="83067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regular-clarivate"/>
              </a:rPr>
              <a:t>Åström</a:t>
            </a:r>
            <a:r>
              <a:rPr lang="en-US" sz="1100" dirty="0">
                <a:solidFill>
                  <a:srgbClr val="000000"/>
                </a:solidFill>
                <a:latin typeface="regular-clarivate"/>
              </a:rPr>
              <a:t>, F., &amp; Hansson, J.. (2013). How implementation of bibliometric practice</a:t>
            </a:r>
          </a:p>
          <a:p>
            <a:r>
              <a:rPr lang="en-US" sz="1100" dirty="0">
                <a:solidFill>
                  <a:srgbClr val="000000"/>
                </a:solidFill>
                <a:latin typeface="regular-clarivate"/>
              </a:rPr>
              <a:t>affects the role of academic libraries. </a:t>
            </a:r>
            <a:r>
              <a:rPr lang="en-US" sz="1100" i="1" dirty="0">
                <a:solidFill>
                  <a:srgbClr val="000000"/>
                </a:solidFill>
                <a:latin typeface="regular-clarivate"/>
              </a:rPr>
              <a:t>Journal of Librarianship and Information</a:t>
            </a:r>
          </a:p>
          <a:p>
            <a:r>
              <a:rPr lang="en-US" sz="1100" i="1" dirty="0">
                <a:solidFill>
                  <a:srgbClr val="000000"/>
                </a:solidFill>
                <a:latin typeface="regular-clarivate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regular-clarivate"/>
              </a:rPr>
              <a:t>, </a:t>
            </a:r>
            <a:r>
              <a:rPr lang="en-US" sz="1100" i="1" dirty="0">
                <a:solidFill>
                  <a:srgbClr val="000000"/>
                </a:solidFill>
                <a:latin typeface="regular-clarivate"/>
              </a:rPr>
              <a:t>45</a:t>
            </a:r>
            <a:r>
              <a:rPr lang="en-US" sz="1100" dirty="0">
                <a:solidFill>
                  <a:srgbClr val="000000"/>
                </a:solidFill>
                <a:latin typeface="regular-clarivate"/>
              </a:rPr>
              <a:t>(4), S. 321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61120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2D4E0-12F0-49A6-93DB-68D1344C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Warum an der Bibliothek?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E44A34-89C9-41A4-927A-A808D96E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08" y="1320370"/>
            <a:ext cx="11139784" cy="4516749"/>
          </a:xfrm>
        </p:spPr>
        <p:txBody>
          <a:bodyPr>
            <a:normAutofit/>
          </a:bodyPr>
          <a:lstStyle/>
          <a:p>
            <a:r>
              <a:rPr lang="de-AT" dirty="0"/>
              <a:t>Bibliotheken sind unabhängige interdisziplinäre Einrichtungen; die Ergebnisse der Auswertungen haben keinen Einfluss auf die Bibliothek</a:t>
            </a:r>
          </a:p>
          <a:p>
            <a:r>
              <a:rPr lang="de-AT" dirty="0"/>
              <a:t>Anwendung von </a:t>
            </a:r>
            <a:r>
              <a:rPr lang="de-AT" dirty="0" err="1"/>
              <a:t>bibliometrischen</a:t>
            </a:r>
            <a:r>
              <a:rPr lang="de-AT" dirty="0"/>
              <a:t> Verfahren im Bestandsmanagement (Ankauf, Verlängerung, Abbestellung)</a:t>
            </a:r>
          </a:p>
          <a:p>
            <a:r>
              <a:rPr lang="de-AT" dirty="0"/>
              <a:t>Erfahrung mit bibliographischen Metadaten und den unterschiedlichen Publikationsformen</a:t>
            </a:r>
          </a:p>
          <a:p>
            <a:r>
              <a:rPr lang="de-AT" dirty="0"/>
              <a:t>Ansprechpartner von Verlagen beim Ankauf und der Lizenzierung von Literatur</a:t>
            </a:r>
          </a:p>
          <a:p>
            <a:r>
              <a:rPr lang="de-AT" dirty="0"/>
              <a:t>Erfahrung mit dem Aufbau und der Pflege von Repositorien</a:t>
            </a:r>
          </a:p>
          <a:p>
            <a:r>
              <a:rPr lang="de-AT" dirty="0"/>
              <a:t>Als Informationsspezialisten Kompetenz bei Literaturrecherchen und der Arbeit in Datenbanken</a:t>
            </a:r>
          </a:p>
          <a:p>
            <a:r>
              <a:rPr lang="de-AT" dirty="0"/>
              <a:t>Vorhandenes Schulungsangebote an Bibliotheken</a:t>
            </a:r>
          </a:p>
          <a:p>
            <a:r>
              <a:rPr lang="de-AT" dirty="0"/>
              <a:t>Einblick in Publikationsverhalten und Forschungsschwerpunkte der Fakultäten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C32F5C-AA7D-4DDC-8A15-7E2F1F22D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2" b="37419"/>
          <a:stretch/>
        </p:blipFill>
        <p:spPr>
          <a:xfrm>
            <a:off x="487122" y="5682266"/>
            <a:ext cx="11124204" cy="6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3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C2B20-23EF-4348-9C4E-2D1C46E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Voraussetzungen</a:t>
            </a:r>
            <a:br>
              <a:rPr lang="de-AT" dirty="0"/>
            </a:b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C6EBA24-126D-4125-96FF-848D8259D433}"/>
              </a:ext>
            </a:extLst>
          </p:cNvPr>
          <p:cNvSpPr txBox="1"/>
          <p:nvPr/>
        </p:nvSpPr>
        <p:spPr>
          <a:xfrm>
            <a:off x="4666065" y="2568591"/>
            <a:ext cx="5882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Unterstützung durch das Rektorat</a:t>
            </a:r>
          </a:p>
          <a:p>
            <a:r>
              <a:rPr lang="de-AT" sz="2800" dirty="0"/>
              <a:t>sowohl bei der Gründung</a:t>
            </a:r>
          </a:p>
          <a:p>
            <a:r>
              <a:rPr lang="de-AT" sz="2800" dirty="0"/>
              <a:t>als auch bei der Umsetzung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E929EB-AA02-4568-82BC-5AF3264ED08F}"/>
              </a:ext>
            </a:extLst>
          </p:cNvPr>
          <p:cNvSpPr/>
          <p:nvPr/>
        </p:nvSpPr>
        <p:spPr>
          <a:xfrm rot="20007315">
            <a:off x="1595176" y="2484354"/>
            <a:ext cx="2236848" cy="1889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600" dirty="0">
                <a:solidFill>
                  <a:srgbClr val="FF0000"/>
                </a:solidFill>
                <a:latin typeface="Segoe Script" panose="030B0504020000000003" pitchFamily="66" charset="0"/>
              </a:rPr>
              <a:t>Wichtig</a:t>
            </a:r>
          </a:p>
        </p:txBody>
      </p:sp>
    </p:spTree>
    <p:extLst>
      <p:ext uri="{BB962C8B-B14F-4D97-AF65-F5344CB8AC3E}">
        <p14:creationId xmlns:p14="http://schemas.microsoft.com/office/powerpoint/2010/main" val="342197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D8185-49A3-4C7C-855F-3616286F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Definitionen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F93130-5660-4260-B8BF-6249399F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 err="1"/>
              <a:t>Szientometrie</a:t>
            </a:r>
            <a:r>
              <a:rPr lang="de-AT" b="1" dirty="0"/>
              <a:t>:</a:t>
            </a:r>
            <a:r>
              <a:rPr lang="de-AT" dirty="0"/>
              <a:t> Quantitative Analyse von wissenschaftlichen Aktivitäten (Forschung und Lehre)</a:t>
            </a:r>
          </a:p>
          <a:p>
            <a:endParaRPr lang="de-AT" dirty="0"/>
          </a:p>
          <a:p>
            <a:r>
              <a:rPr lang="de-AT" b="1" dirty="0" err="1"/>
              <a:t>Bibliometrie</a:t>
            </a:r>
            <a:r>
              <a:rPr lang="de-AT" dirty="0"/>
              <a:t> als Teil der </a:t>
            </a:r>
            <a:r>
              <a:rPr lang="de-AT" dirty="0" err="1"/>
              <a:t>Szientometrie</a:t>
            </a:r>
            <a:r>
              <a:rPr lang="de-AT" dirty="0"/>
              <a:t> : Quantitative Analyse und Visualisierung wissenschaftlicher Forschungsergebnisse auf Basis von Publikations- und Zitationsdaten</a:t>
            </a:r>
            <a:br>
              <a:rPr lang="de-AT" dirty="0"/>
            </a:br>
            <a:r>
              <a:rPr lang="de-AT" sz="1100" dirty="0"/>
              <a:t>(Ahnert, C., </a:t>
            </a:r>
            <a:r>
              <a:rPr lang="de-AT" sz="1100" dirty="0" err="1"/>
              <a:t>Bauschmann</a:t>
            </a:r>
            <a:r>
              <a:rPr lang="de-AT" sz="1100" dirty="0"/>
              <a:t>, M. (2017, 01. Februar). </a:t>
            </a:r>
            <a:r>
              <a:rPr lang="de-AT" sz="1100" dirty="0" err="1"/>
              <a:t>Bibliometrie</a:t>
            </a:r>
            <a:r>
              <a:rPr lang="de-AT" sz="1100" dirty="0"/>
              <a:t>, ein neuer Service der Bibliothek in der Forschungsunterstützung. [Präsentationsfolien] TU Chemnitz. https://www.tu-chemnitz.de/</a:t>
            </a:r>
            <a:r>
              <a:rPr lang="de-AT" sz="1100" dirty="0" err="1"/>
              <a:t>ub</a:t>
            </a:r>
            <a:r>
              <a:rPr lang="de-AT" sz="1100" dirty="0"/>
              <a:t>/</a:t>
            </a:r>
            <a:r>
              <a:rPr lang="de-AT" sz="1100" dirty="0" err="1"/>
              <a:t>dokumente</a:t>
            </a:r>
            <a:r>
              <a:rPr lang="de-AT" sz="1100" dirty="0"/>
              <a:t>/</a:t>
            </a:r>
            <a:r>
              <a:rPr lang="de-AT" sz="1100" dirty="0" err="1"/>
              <a:t>open_access</a:t>
            </a:r>
            <a:r>
              <a:rPr lang="de-AT" sz="1100" dirty="0"/>
              <a:t>/</a:t>
            </a:r>
            <a:r>
              <a:rPr lang="de-AT" sz="1100" dirty="0" err="1"/>
              <a:t>bibliometrie</a:t>
            </a:r>
            <a:r>
              <a:rPr lang="de-AT" sz="1100" dirty="0"/>
              <a:t>/Einführung_Bibliometrie.pdf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130F20-74B7-4B3F-AEF0-6B8CD1E03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95" y="4206272"/>
            <a:ext cx="2505677" cy="167045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61A88B-0D50-4B02-9751-1145A9AF906F}"/>
              </a:ext>
            </a:extLst>
          </p:cNvPr>
          <p:cNvSpPr txBox="1"/>
          <p:nvPr/>
        </p:nvSpPr>
        <p:spPr>
          <a:xfrm>
            <a:off x="4673363" y="5876723"/>
            <a:ext cx="1965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100" dirty="0"/>
              <a:t>Foto: </a:t>
            </a:r>
            <a:r>
              <a:rPr lang="de-AT" sz="1100" dirty="0" err="1"/>
              <a:t>Pixabay</a:t>
            </a:r>
            <a:r>
              <a:rPr lang="de-AT" sz="1100" dirty="0"/>
              <a:t>/</a:t>
            </a:r>
            <a:r>
              <a:rPr lang="de-AT" sz="1100" dirty="0" err="1"/>
              <a:t>Michaił</a:t>
            </a:r>
            <a:r>
              <a:rPr lang="de-AT" sz="1100" dirty="0"/>
              <a:t> </a:t>
            </a:r>
            <a:r>
              <a:rPr lang="de-AT" sz="1100" dirty="0" err="1"/>
              <a:t>Nowa</a:t>
            </a:r>
            <a:r>
              <a:rPr lang="de-A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44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2A867-74DC-4FF6-9F65-43390A878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Verteilung der Forschungsergebnisse nach Fachgebieten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90ABB2-7E53-43DF-B041-A19981FE0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71" y="1564845"/>
            <a:ext cx="5847285" cy="424732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E11C7D0-3486-4BC1-B375-6CF8E3303ACF}"/>
              </a:ext>
            </a:extLst>
          </p:cNvPr>
          <p:cNvSpPr/>
          <p:nvPr/>
        </p:nvSpPr>
        <p:spPr>
          <a:xfrm>
            <a:off x="6096000" y="6282969"/>
            <a:ext cx="59525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Singh, V. K. et al. (2021). The journal coverage of Web of Science, Scopus and Dimensions: </a:t>
            </a:r>
          </a:p>
          <a:p>
            <a:r>
              <a:rPr lang="en-US" sz="1100" dirty="0">
                <a:solidFill>
                  <a:srgbClr val="000000"/>
                </a:solidFill>
              </a:rPr>
              <a:t>A comparative analysis. </a:t>
            </a:r>
            <a:r>
              <a:rPr lang="en-US" sz="1100" i="1" dirty="0" err="1">
                <a:solidFill>
                  <a:srgbClr val="000000"/>
                </a:solidFill>
              </a:rPr>
              <a:t>Scientometrics</a:t>
            </a:r>
            <a:r>
              <a:rPr lang="en-US" sz="1100" dirty="0">
                <a:solidFill>
                  <a:srgbClr val="000000"/>
                </a:solidFill>
              </a:rPr>
              <a:t>, </a:t>
            </a:r>
            <a:r>
              <a:rPr lang="en-US" sz="1100" i="1" dirty="0">
                <a:solidFill>
                  <a:srgbClr val="000000"/>
                </a:solidFill>
              </a:rPr>
              <a:t>126</a:t>
            </a:r>
            <a:r>
              <a:rPr lang="en-US" sz="1100" dirty="0">
                <a:solidFill>
                  <a:srgbClr val="000000"/>
                </a:solidFill>
              </a:rPr>
              <a:t>(6), 5133. 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56223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C2B20-23EF-4348-9C4E-2D1C46E9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Arbeitsgrundlage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0A002A7-D196-4A7A-B292-2EDD95E5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9" y="1564845"/>
            <a:ext cx="5668110" cy="33555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2C5CA7-7CC7-4652-BED4-07E46BA26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4845"/>
            <a:ext cx="4364801" cy="2991533"/>
          </a:xfrm>
          <a:prstGeom prst="rect">
            <a:avLst/>
          </a:prstGeom>
        </p:spPr>
      </p:pic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01E1A6A1-D135-4674-8736-E9BACCA1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0629" y="2650248"/>
            <a:ext cx="3133611" cy="299153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2B8E3B1-F327-48AA-83EE-4768C83E9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240" y="4571171"/>
            <a:ext cx="38385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C3477-4134-4A3F-9EC3-6F5BEE0A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Informationen </a:t>
            </a:r>
            <a:r>
              <a:rPr lang="de-AT" cap="small" dirty="0" err="1"/>
              <a:t>Bibliometrie</a:t>
            </a:r>
            <a:endParaRPr lang="de-AT" cap="small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4ED3B7D-EBC5-4636-8FAA-32E3268D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32" y="1564845"/>
            <a:ext cx="11139784" cy="4516749"/>
          </a:xfrm>
        </p:spPr>
        <p:txBody>
          <a:bodyPr>
            <a:normAutofit/>
          </a:bodyPr>
          <a:lstStyle/>
          <a:p>
            <a:pPr marL="0" indent="0">
              <a:lnSpc>
                <a:spcPct val="175000"/>
              </a:lnSpc>
              <a:buNone/>
            </a:pPr>
            <a:r>
              <a:rPr lang="de-A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Veranstaltungen</a:t>
            </a:r>
          </a:p>
          <a:p>
            <a:pPr>
              <a:lnSpc>
                <a:spcPct val="175000"/>
              </a:lnSpc>
            </a:pP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Summer School </a:t>
            </a:r>
            <a:r>
              <a:rPr lang="de-AT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de-AT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AT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Scientometrics</a:t>
            </a:r>
            <a:endParaRPr lang="de-A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75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Bibliometric Data Sources and Indicators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75000"/>
              </a:lnSpc>
              <a:buNone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Quellen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75000"/>
              </a:lnSpc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Scientometrics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(Springer)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/>
          </a:p>
          <a:p>
            <a:pPr marL="216000" lvl="1" indent="0">
              <a:buNone/>
            </a:pPr>
            <a:endParaRPr lang="en-US" dirty="0"/>
          </a:p>
          <a:p>
            <a:endParaRPr lang="de-AT" dirty="0"/>
          </a:p>
        </p:txBody>
      </p:sp>
      <p:sp>
        <p:nvSpPr>
          <p:cNvPr id="6" name="AutoShape 2" descr="https://help.jku.at/kommunikation/files/de/21202449/21202862/1/1532939794972/Hoersaal_Studi_Lernen_Sozial_3.jpg">
            <a:extLst>
              <a:ext uri="{FF2B5EF4-FFF2-40B4-BE49-F238E27FC236}">
                <a16:creationId xmlns:a16="http://schemas.microsoft.com/office/drawing/2014/main" id="{70C5801C-BEB2-423C-9ABE-B39D37E79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971F1C-448A-4880-88A5-EF36EEAE9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72" y="4106998"/>
            <a:ext cx="2764096" cy="171298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CD948B-B83E-49A2-A6D1-491E9ECA871D}"/>
              </a:ext>
            </a:extLst>
          </p:cNvPr>
          <p:cNvSpPr txBox="1"/>
          <p:nvPr/>
        </p:nvSpPr>
        <p:spPr>
          <a:xfrm>
            <a:off x="8948572" y="5819984"/>
            <a:ext cx="27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Foto: Johannes Kepler Universität Linz</a:t>
            </a:r>
          </a:p>
        </p:txBody>
      </p:sp>
    </p:spTree>
    <p:extLst>
      <p:ext uri="{BB962C8B-B14F-4D97-AF65-F5344CB8AC3E}">
        <p14:creationId xmlns:p14="http://schemas.microsoft.com/office/powerpoint/2010/main" val="63639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42742-744E-4049-B785-212BF433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cap="small" dirty="0"/>
              <a:t>Informationen Datenbank </a:t>
            </a:r>
            <a:r>
              <a:rPr lang="de-AT" cap="small" dirty="0" err="1"/>
              <a:t>Scopus</a:t>
            </a:r>
            <a:r>
              <a:rPr lang="de-AT" cap="small" dirty="0"/>
              <a:t> &amp; Tool </a:t>
            </a:r>
            <a:r>
              <a:rPr lang="de-AT" cap="small" dirty="0" err="1"/>
              <a:t>SciVal</a:t>
            </a:r>
            <a:endParaRPr lang="de-AT" cap="smal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5ED0B-FDCC-4D58-A7BF-BBDCF1DA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73" y="1314784"/>
            <a:ext cx="10944591" cy="451674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AT" b="1">
                <a:solidFill>
                  <a:schemeClr val="tx1">
                    <a:lumMod val="95000"/>
                    <a:lumOff val="5000"/>
                  </a:schemeClr>
                </a:solidFill>
              </a:rPr>
              <a:t>Scopus</a:t>
            </a:r>
          </a:p>
          <a:p>
            <a:pPr>
              <a:lnSpc>
                <a:spcPct val="200000"/>
              </a:lnSpc>
            </a:pPr>
            <a:r>
              <a:rPr lang="de-AT">
                <a:solidFill>
                  <a:schemeClr val="tx1">
                    <a:lumMod val="95000"/>
                    <a:lumOff val="5000"/>
                  </a:schemeClr>
                </a:solidFill>
              </a:rPr>
              <a:t>Scopus Certification Program for Librarians</a:t>
            </a:r>
          </a:p>
          <a:p>
            <a:pPr>
              <a:lnSpc>
                <a:spcPct val="200000"/>
              </a:lnSpc>
            </a:pPr>
            <a:r>
              <a:rPr lang="de-AT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Scopus Bootcamp </a:t>
            </a:r>
            <a:r>
              <a:rPr lang="de-AT">
                <a:solidFill>
                  <a:schemeClr val="tx1">
                    <a:lumMod val="95000"/>
                    <a:lumOff val="5000"/>
                  </a:schemeClr>
                </a:solidFill>
              </a:rPr>
              <a:t>(Webinare, Events, Informationen, </a:t>
            </a:r>
            <a:br>
              <a:rPr lang="de-AT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AT">
                <a:solidFill>
                  <a:schemeClr val="tx1">
                    <a:lumMod val="95000"/>
                    <a:lumOff val="5000"/>
                  </a:schemeClr>
                </a:solidFill>
              </a:rPr>
              <a:t>Kontakt Customer Consultants)</a:t>
            </a:r>
          </a:p>
          <a:p>
            <a:pPr marL="0" lvl="1" indent="0">
              <a:lnSpc>
                <a:spcPct val="200000"/>
              </a:lnSpc>
              <a:buNone/>
            </a:pP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</a:rPr>
              <a:t>SciVal</a:t>
            </a:r>
          </a:p>
          <a:p>
            <a:pPr marL="285750" indent="-285750">
              <a:lnSpc>
                <a:spcPct val="200000"/>
              </a:lnSpc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 Program for Librarians</a:t>
            </a:r>
            <a:endParaRPr lang="de-AT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/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6DF313-EA34-4A99-9F24-565294378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t="17094" r="8385" b="14772"/>
          <a:stretch/>
        </p:blipFill>
        <p:spPr>
          <a:xfrm rot="5400000">
            <a:off x="8457915" y="2779704"/>
            <a:ext cx="3084703" cy="183697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D6A09878-7409-40DC-A159-6B562CEC104E}"/>
              </a:ext>
            </a:extLst>
          </p:cNvPr>
          <p:cNvSpPr/>
          <p:nvPr/>
        </p:nvSpPr>
        <p:spPr>
          <a:xfrm>
            <a:off x="9004522" y="5240541"/>
            <a:ext cx="26068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100" dirty="0"/>
              <a:t>Foto: Johannes Kepler Universität Linz</a:t>
            </a:r>
          </a:p>
        </p:txBody>
      </p:sp>
    </p:spTree>
    <p:extLst>
      <p:ext uri="{BB962C8B-B14F-4D97-AF65-F5344CB8AC3E}">
        <p14:creationId xmlns:p14="http://schemas.microsoft.com/office/powerpoint/2010/main" val="298918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KU">
      <a:dk1>
        <a:srgbClr val="000000"/>
      </a:dk1>
      <a:lt1>
        <a:sysClr val="window" lastClr="FFFFFF"/>
      </a:lt1>
      <a:dk2>
        <a:srgbClr val="9C477B"/>
      </a:dk2>
      <a:lt2>
        <a:srgbClr val="BBD032"/>
      </a:lt2>
      <a:accent1>
        <a:srgbClr val="808288"/>
      </a:accent1>
      <a:accent2>
        <a:srgbClr val="046E98"/>
      </a:accent2>
      <a:accent3>
        <a:srgbClr val="5CCFCB"/>
      </a:accent3>
      <a:accent4>
        <a:srgbClr val="4CAC4E"/>
      </a:accent4>
      <a:accent5>
        <a:srgbClr val="E73729"/>
      </a:accent5>
      <a:accent6>
        <a:srgbClr val="FBBA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E13AFAC5-D8E8-41C9-B023-C5D9AC48FD0E}" vid="{FA9F25FB-E87D-4462-AB13-B746242A0510}"/>
    </a:ext>
  </a:extLst>
</a:theme>
</file>

<file path=ppt/theme/theme2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JKU_Praesentation_DE_16_9_2020_01</Template>
  <TotalTime>0</TotalTime>
  <Words>572</Words>
  <Application>Microsoft Office PowerPoint</Application>
  <PresentationFormat>Breitbild</PresentationFormat>
  <Paragraphs>84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regular-clarivate</vt:lpstr>
      <vt:lpstr>Segoe Script</vt:lpstr>
      <vt:lpstr>Wingdings</vt:lpstr>
      <vt:lpstr>Wingdings 2</vt:lpstr>
      <vt:lpstr>Office</vt:lpstr>
      <vt:lpstr>  </vt:lpstr>
      <vt:lpstr>PowerPoint-Präsentation</vt:lpstr>
      <vt:lpstr>Warum an der Bibliothek?</vt:lpstr>
      <vt:lpstr>Voraussetzungen </vt:lpstr>
      <vt:lpstr>Definitionen</vt:lpstr>
      <vt:lpstr>Verteilung der Forschungsergebnisse nach Fachgebieten</vt:lpstr>
      <vt:lpstr>Arbeitsgrundlage</vt:lpstr>
      <vt:lpstr>Informationen Bibliometrie</vt:lpstr>
      <vt:lpstr>Informationen Datenbank Scopus &amp; Tool SciVal</vt:lpstr>
      <vt:lpstr>Informationen Datenbank Web of Science</vt:lpstr>
      <vt:lpstr>Aufgabenbereiche an der JKU</vt:lpstr>
      <vt:lpstr>Vernetzung im DACH-Raum</vt:lpstr>
    </vt:vector>
  </TitlesOfParts>
  <Company>JKU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kann Bibliometrie? Ein Fallbeispiel</dc:title>
  <dc:creator>info</dc:creator>
  <cp:lastModifiedBy>Sams Birgit Maria</cp:lastModifiedBy>
  <cp:revision>252</cp:revision>
  <cp:lastPrinted>2020-12-02T09:04:50Z</cp:lastPrinted>
  <dcterms:created xsi:type="dcterms:W3CDTF">2020-02-24T14:02:25Z</dcterms:created>
  <dcterms:modified xsi:type="dcterms:W3CDTF">2023-05-02T11:07:06Z</dcterms:modified>
</cp:coreProperties>
</file>