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24"/>
  </p:notesMasterIdLst>
  <p:handoutMasterIdLst>
    <p:handoutMasterId r:id="rId25"/>
  </p:handoutMasterIdLst>
  <p:sldIdLst>
    <p:sldId id="257" r:id="rId2"/>
    <p:sldId id="268" r:id="rId3"/>
    <p:sldId id="281" r:id="rId4"/>
    <p:sldId id="282" r:id="rId5"/>
    <p:sldId id="267" r:id="rId6"/>
    <p:sldId id="277" r:id="rId7"/>
    <p:sldId id="269" r:id="rId8"/>
    <p:sldId id="276" r:id="rId9"/>
    <p:sldId id="272" r:id="rId10"/>
    <p:sldId id="273" r:id="rId11"/>
    <p:sldId id="280" r:id="rId12"/>
    <p:sldId id="279" r:id="rId13"/>
    <p:sldId id="283" r:id="rId14"/>
    <p:sldId id="284" r:id="rId15"/>
    <p:sldId id="285" r:id="rId16"/>
    <p:sldId id="286" r:id="rId17"/>
    <p:sldId id="287" r:id="rId18"/>
    <p:sldId id="288" r:id="rId19"/>
    <p:sldId id="291" r:id="rId20"/>
    <p:sldId id="292" r:id="rId21"/>
    <p:sldId id="293" r:id="rId22"/>
    <p:sldId id="294" r:id="rId23"/>
  </p:sldIdLst>
  <p:sldSz cx="12188825" cy="6858000"/>
  <p:notesSz cx="6858000" cy="9144000"/>
  <p:defaultTextStyle>
    <a:defPPr rtl="0">
      <a:defRPr lang="de-de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-Benutzer" initials="W" lastIdx="1" clrIdx="0">
    <p:extLst>
      <p:ext uri="{19B8F6BF-5375-455C-9EA6-DF929625EA0E}">
        <p15:presenceInfo xmlns:p15="http://schemas.microsoft.com/office/powerpoint/2012/main" userId="Windows-Benutz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6182" autoAdjust="0"/>
  </p:normalViewPr>
  <p:slideViewPr>
    <p:cSldViewPr showGuides="1">
      <p:cViewPr varScale="1">
        <p:scale>
          <a:sx n="120" d="100"/>
          <a:sy n="120" d="100"/>
        </p:scale>
        <p:origin x="114" y="354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01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69189F-CA0A-4FB5-B31B-CB90C219AEA3}" type="datetime1">
              <a:rPr lang="de-DE" smtClean="0">
                <a:solidFill>
                  <a:schemeClr val="tx2"/>
                </a:solidFill>
              </a:rPr>
              <a:t>03.05.2023</a:t>
            </a:fld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de-DE" smtClean="0">
                <a:solidFill>
                  <a:schemeClr val="tx2"/>
                </a:solidFill>
              </a:rPr>
              <a:t>‹Nr.›</a:t>
            </a:fld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984ED875-ED6D-4792-99EE-CE29F4201452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 smtClean="0"/>
              <a:t>Textmasterformat durch Klicken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e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hteck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de-DE" noProof="0" dirty="0"/>
            </a:p>
          </p:txBody>
        </p:sp>
        <p:grpSp>
          <p:nvGrpSpPr>
            <p:cNvPr id="12" name="Gruppe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Bild 8" descr="Bücherstapel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hteck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de-DE" noProof="0" dirty="0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 smtClean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2664C0-9BDC-481C-BC79-336E9D726352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DE" noProof="0" dirty="0" smtClean="0"/>
              <a:t>Textmasterformat durch Klicken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BC2DAE-5BA2-43DE-AD1F-858978E06100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DE" noProof="0" dirty="0" smtClean="0"/>
              <a:t>Textmasterformat durch Klicken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10FC69-983B-401E-896D-62B8B89C6365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7F2716-CC57-4F45-AD2E-026B13B9EE14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überschrift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hteck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de-DE" noProof="0" dirty="0"/>
            </a:p>
          </p:txBody>
        </p:sp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b="0" noProof="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Bild 4" descr="Bücherstape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 smtClean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01176E-A324-4DD8-8D2F-D309774E211A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de-DE" noProof="0" dirty="0" smtClean="0"/>
              <a:t>Textmasterformat durch Klicken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</a:p>
          <a:p>
            <a:pPr lvl="8" rtl="0"/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de-DE" noProof="0" dirty="0" smtClean="0"/>
              <a:t>Textmasterformat durch Klicken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D8A104-3F7F-4F5D-B00E-EE91496D5FB2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de-DE" noProof="0" dirty="0" smtClean="0"/>
              <a:t>Textmasterformat durch Klicken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de-DE" noProof="0" dirty="0" smtClean="0"/>
              <a:t>Textmasterformat durch Klicken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C3D70B-8301-4B93-9CC1-83F504F65F1A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5B2B96-A86F-4843-B362-79DE32E9DF3A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025642-3D46-40E8-BEB1-093F4FA839E8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 noProof="0" dirty="0" smtClean="0"/>
              <a:t>Textmasterformat durch Klicken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FD2FF1-05C6-4D89-9A14-BBE073014E0E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F44F45-EC07-48DF-9FF8-0561D7C85BFB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hteck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de-DE" noProof="0" dirty="0" smtClean="0"/>
              <a:t>Textmasterformat durch Klicken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3C94B644-C8C2-491E-A890-760E87C93A62}" type="datetime1">
              <a:rPr lang="de-DE" noProof="0" smtClean="0"/>
              <a:t>03.05.2023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79346" y="620688"/>
            <a:ext cx="7008574" cy="3298825"/>
          </a:xfrm>
        </p:spPr>
        <p:txBody>
          <a:bodyPr rtlCol="0"/>
          <a:lstStyle/>
          <a:p>
            <a:pPr rtl="0"/>
            <a:r>
              <a:rPr lang="de-DE" sz="4000" dirty="0" smtClean="0"/>
              <a:t>Informationskompetenz an der Universitätsbibliothek Mozarteum</a:t>
            </a:r>
            <a:br>
              <a:rPr lang="de-DE" sz="40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1800" dirty="0" smtClean="0"/>
              <a:t>Besonderheiten – Herausforderungen - Lösungsansätze</a:t>
            </a:r>
            <a:endParaRPr lang="de-DE" sz="28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879346" y="4600128"/>
            <a:ext cx="7008574" cy="1244600"/>
          </a:xfrm>
        </p:spPr>
        <p:txBody>
          <a:bodyPr rtlCol="0">
            <a:normAutofit/>
          </a:bodyPr>
          <a:lstStyle/>
          <a:p>
            <a:r>
              <a:rPr lang="de-DE" sz="1600" dirty="0" smtClean="0"/>
              <a:t>Daniel Revers, </a:t>
            </a:r>
            <a:r>
              <a:rPr lang="de-DE" sz="1600" dirty="0"/>
              <a:t>MA &amp; Katharina Steinhauser, MA </a:t>
            </a:r>
            <a:r>
              <a:rPr lang="de-DE" sz="1600" dirty="0" err="1"/>
              <a:t>MA</a:t>
            </a:r>
            <a:r>
              <a:rPr lang="de-DE" sz="1600" dirty="0"/>
              <a:t> </a:t>
            </a:r>
            <a:endParaRPr lang="de-DE" sz="1600" dirty="0" smtClean="0"/>
          </a:p>
          <a:p>
            <a:pPr rtl="0"/>
            <a:endParaRPr lang="de-DE" sz="1600" dirty="0" smtClean="0"/>
          </a:p>
          <a:p>
            <a:pPr rtl="0"/>
            <a:r>
              <a:rPr lang="de-DE" sz="1600" dirty="0" smtClean="0"/>
              <a:t>Universitätsbibliothek Mozarteum Salzburg</a:t>
            </a:r>
            <a:endParaRPr lang="de-DE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5595500"/>
            <a:ext cx="2016224" cy="49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Informationen im </a:t>
            </a:r>
            <a:r>
              <a:rPr lang="de-DE" dirty="0" err="1" smtClean="0"/>
              <a:t>Katalogisat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8" y="1772816"/>
            <a:ext cx="3238500" cy="46005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076" y="2564904"/>
            <a:ext cx="2952750" cy="40195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660" y="1738520"/>
            <a:ext cx="3349574" cy="456835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162" y="2960715"/>
            <a:ext cx="3161118" cy="3346159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484908" y="1514862"/>
            <a:ext cx="5366184" cy="4957589"/>
            <a:chOff x="484908" y="1514862"/>
            <a:chExt cx="5366184" cy="4957589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766" y="1514862"/>
              <a:ext cx="5161326" cy="4957589"/>
            </a:xfrm>
            <a:prstGeom prst="rect">
              <a:avLst/>
            </a:prstGeom>
          </p:spPr>
        </p:pic>
        <p:sp>
          <p:nvSpPr>
            <p:cNvPr id="10" name="Pfeil nach rechts 9"/>
            <p:cNvSpPr/>
            <p:nvPr/>
          </p:nvSpPr>
          <p:spPr>
            <a:xfrm>
              <a:off x="484908" y="5723484"/>
              <a:ext cx="632401" cy="14401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6676281" y="1476616"/>
            <a:ext cx="4999953" cy="5034082"/>
            <a:chOff x="6676281" y="1476616"/>
            <a:chExt cx="4999953" cy="5034082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6281" y="1476616"/>
              <a:ext cx="4999953" cy="5034082"/>
            </a:xfrm>
            <a:prstGeom prst="rect">
              <a:avLst/>
            </a:prstGeom>
          </p:spPr>
        </p:pic>
        <p:sp>
          <p:nvSpPr>
            <p:cNvPr id="11" name="Pfeil nach rechts 10"/>
            <p:cNvSpPr/>
            <p:nvPr/>
          </p:nvSpPr>
          <p:spPr>
            <a:xfrm>
              <a:off x="7008061" y="5733256"/>
              <a:ext cx="632401" cy="14401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90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Musiksystematik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5365">
            <a:off x="1293282" y="2709498"/>
            <a:ext cx="6801799" cy="312463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70">
            <a:off x="7793979" y="172951"/>
            <a:ext cx="2533736" cy="643532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087">
            <a:off x="2970519" y="622501"/>
            <a:ext cx="3018640" cy="59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404664"/>
            <a:ext cx="9055923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526667"/>
            <a:ext cx="3816424" cy="508856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1526667"/>
            <a:ext cx="3816424" cy="5088565"/>
          </a:xfrm>
          <a:prstGeom prst="rect">
            <a:avLst/>
          </a:prstGeom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053852" y="-171400"/>
            <a:ext cx="10157354" cy="1397000"/>
          </a:xfrm>
        </p:spPr>
        <p:txBody>
          <a:bodyPr/>
          <a:lstStyle/>
          <a:p>
            <a:r>
              <a:rPr lang="de-DE" dirty="0" smtClean="0"/>
              <a:t>Schulpartnerschaft</a:t>
            </a:r>
            <a:endParaRPr lang="en-US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8" y="692696"/>
            <a:ext cx="4153644" cy="40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260648"/>
            <a:ext cx="9361005" cy="6252444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 rot="495633">
            <a:off x="4010955" y="2114265"/>
            <a:ext cx="2174105" cy="3528392"/>
            <a:chOff x="1413891" y="2395531"/>
            <a:chExt cx="2390129" cy="3800037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1413891" y="2395531"/>
              <a:ext cx="2390129" cy="3800037"/>
              <a:chOff x="1413891" y="2395531"/>
              <a:chExt cx="2390129" cy="3800037"/>
            </a:xfrm>
          </p:grpSpPr>
          <p:grpSp>
            <p:nvGrpSpPr>
              <p:cNvPr id="10" name="Gruppieren 9"/>
              <p:cNvGrpSpPr/>
              <p:nvPr/>
            </p:nvGrpSpPr>
            <p:grpSpPr>
              <a:xfrm>
                <a:off x="1413891" y="2395531"/>
                <a:ext cx="2390129" cy="3800037"/>
                <a:chOff x="1413891" y="2395531"/>
                <a:chExt cx="2390129" cy="3800037"/>
              </a:xfrm>
            </p:grpSpPr>
            <p:pic>
              <p:nvPicPr>
                <p:cNvPr id="6" name="Grafik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3891" y="2395531"/>
                  <a:ext cx="2390129" cy="3800037"/>
                </a:xfrm>
                <a:prstGeom prst="rect">
                  <a:avLst/>
                </a:prstGeom>
              </p:spPr>
            </p:pic>
            <p:pic>
              <p:nvPicPr>
                <p:cNvPr id="9" name="Grafik 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9865" r="32576" b="13081"/>
                <a:stretch/>
              </p:blipFill>
              <p:spPr>
                <a:xfrm>
                  <a:off x="1413891" y="4581128"/>
                  <a:ext cx="1611523" cy="648072"/>
                </a:xfrm>
                <a:prstGeom prst="rect">
                  <a:avLst/>
                </a:prstGeom>
              </p:spPr>
            </p:pic>
          </p:grpSp>
          <p:pic>
            <p:nvPicPr>
              <p:cNvPr id="8" name="Grafik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865" r="32576" b="13081"/>
              <a:stretch/>
            </p:blipFill>
            <p:spPr>
              <a:xfrm>
                <a:off x="1441012" y="5517232"/>
                <a:ext cx="1611523" cy="648072"/>
              </a:xfrm>
              <a:prstGeom prst="rect">
                <a:avLst/>
              </a:prstGeom>
            </p:spPr>
          </p:pic>
        </p:grpSp>
        <p:sp>
          <p:nvSpPr>
            <p:cNvPr id="12" name="Textfeld 11"/>
            <p:cNvSpPr txBox="1"/>
            <p:nvPr/>
          </p:nvSpPr>
          <p:spPr>
            <a:xfrm>
              <a:off x="1505560" y="5023592"/>
              <a:ext cx="18722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de-DE" sz="1600" b="1" dirty="0" smtClean="0">
                  <a:latin typeface="Bahnschrift" panose="020B0502040204020203" pitchFamily="34" charset="0"/>
                </a:rPr>
                <a:t>Musik</a:t>
              </a:r>
            </a:p>
            <a:p>
              <a:pPr>
                <a:lnSpc>
                  <a:spcPct val="95000"/>
                </a:lnSpc>
              </a:pPr>
              <a:r>
                <a:rPr lang="de-DE" sz="1200" dirty="0" smtClean="0">
                  <a:latin typeface="Bahnschrift" panose="020B0502040204020203" pitchFamily="34" charset="0"/>
                </a:rPr>
                <a:t>Musiker – Katalog</a:t>
              </a:r>
            </a:p>
            <a:p>
              <a:pPr>
                <a:lnSpc>
                  <a:spcPct val="95000"/>
                </a:lnSpc>
              </a:pPr>
              <a:r>
                <a:rPr lang="de-DE" sz="1200" dirty="0" smtClean="0">
                  <a:latin typeface="Bahnschrift" panose="020B0502040204020203" pitchFamily="34" charset="0"/>
                </a:rPr>
                <a:t>Katalog - Musiker</a:t>
              </a:r>
              <a:endParaRPr lang="en-US" sz="1200" dirty="0"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42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404664"/>
            <a:ext cx="9031932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052" y="188640"/>
            <a:ext cx="6060595" cy="642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404664"/>
            <a:ext cx="9289032" cy="62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63296" y="2554802"/>
            <a:ext cx="10157354" cy="1397000"/>
          </a:xfrm>
        </p:spPr>
        <p:txBody>
          <a:bodyPr/>
          <a:lstStyle/>
          <a:p>
            <a:r>
              <a:rPr lang="de-DE" dirty="0" smtClean="0"/>
              <a:t>Bibliothek ins Bewusstsein rücken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74565" y="2554802"/>
            <a:ext cx="4974482" cy="373086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8310">
            <a:off x="5815083" y="3108897"/>
            <a:ext cx="1507431" cy="31588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2940">
            <a:off x="7551801" y="2812096"/>
            <a:ext cx="1547269" cy="328742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/>
          <a:srcRect l="23846" t="15560" r="23846" b="41059"/>
          <a:stretch/>
        </p:blipFill>
        <p:spPr>
          <a:xfrm rot="20976802">
            <a:off x="4290557" y="720011"/>
            <a:ext cx="4282387" cy="222485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/>
          <a:srcRect l="2632" t="1314"/>
          <a:stretch/>
        </p:blipFill>
        <p:spPr>
          <a:xfrm rot="269184">
            <a:off x="9086259" y="1491444"/>
            <a:ext cx="212985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3892" y="2204864"/>
            <a:ext cx="9145016" cy="1080120"/>
          </a:xfrm>
        </p:spPr>
        <p:txBody>
          <a:bodyPr/>
          <a:lstStyle/>
          <a:p>
            <a:r>
              <a:rPr lang="de-DE" dirty="0" smtClean="0"/>
              <a:t>Recherchefähigkeiten vermitteln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06" y="116632"/>
            <a:ext cx="8892988" cy="666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dirty="0" smtClean="0"/>
              <a:t>W. A. Mozart: Symphonie D-Dur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9825">
            <a:off x="1046958" y="3597435"/>
            <a:ext cx="5406752" cy="262686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3220">
            <a:off x="5798169" y="349741"/>
            <a:ext cx="5337558" cy="26245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748">
            <a:off x="5689038" y="3778143"/>
            <a:ext cx="5321027" cy="266051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37385">
            <a:off x="4127072" y="1179242"/>
            <a:ext cx="5765171" cy="28407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52837">
            <a:off x="706012" y="1763505"/>
            <a:ext cx="5728692" cy="275522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31339">
            <a:off x="2344532" y="3743431"/>
            <a:ext cx="5339637" cy="284472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0632">
            <a:off x="5735114" y="2771855"/>
            <a:ext cx="5399887" cy="282567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5087">
            <a:off x="1950283" y="2960750"/>
            <a:ext cx="5258543" cy="264889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54962">
            <a:off x="4628355" y="3354439"/>
            <a:ext cx="5864324" cy="276523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85120">
            <a:off x="679561" y="3373983"/>
            <a:ext cx="5781594" cy="301806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5484">
            <a:off x="5194142" y="1907758"/>
            <a:ext cx="5373732" cy="273036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254155">
            <a:off x="2863892" y="2732624"/>
            <a:ext cx="6044555" cy="310336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09985">
            <a:off x="1241853" y="3595813"/>
            <a:ext cx="6114210" cy="257440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7465">
            <a:off x="5612102" y="3457091"/>
            <a:ext cx="5457889" cy="324486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175173">
            <a:off x="769968" y="3152254"/>
            <a:ext cx="5803145" cy="324190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77859">
            <a:off x="2199522" y="244218"/>
            <a:ext cx="5659702" cy="314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9916" y="2276872"/>
            <a:ext cx="10157354" cy="1397000"/>
          </a:xfrm>
        </p:spPr>
        <p:txBody>
          <a:bodyPr/>
          <a:lstStyle/>
          <a:p>
            <a:r>
              <a:rPr lang="de-DE" dirty="0" smtClean="0"/>
              <a:t>Individuelle Unterstützung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404664"/>
            <a:ext cx="9217024" cy="61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77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1"/>
          <a:stretch/>
        </p:blipFill>
        <p:spPr>
          <a:xfrm rot="5400000">
            <a:off x="2591566" y="694534"/>
            <a:ext cx="6858000" cy="54689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3067">
            <a:off x="311640" y="2376932"/>
            <a:ext cx="5544666" cy="251563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7178">
            <a:off x="5852970" y="637204"/>
            <a:ext cx="5804123" cy="236034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4419">
            <a:off x="6265896" y="3671765"/>
            <a:ext cx="5404281" cy="234687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33772" y="1916832"/>
            <a:ext cx="2448272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800" dirty="0" smtClean="0"/>
              <a:t>Feedback Studierende</a:t>
            </a:r>
            <a:endParaRPr lang="en-US" sz="1800" dirty="0"/>
          </a:p>
        </p:txBody>
      </p:sp>
      <p:sp>
        <p:nvSpPr>
          <p:cNvPr id="11" name="Textfeld 10"/>
          <p:cNvSpPr txBox="1"/>
          <p:nvPr/>
        </p:nvSpPr>
        <p:spPr>
          <a:xfrm>
            <a:off x="10092049" y="116632"/>
            <a:ext cx="1798558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800" dirty="0" smtClean="0"/>
              <a:t>Feedback Lehrende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783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saturation sat="77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1"/>
          <a:stretch/>
        </p:blipFill>
        <p:spPr>
          <a:xfrm rot="5400000">
            <a:off x="2591566" y="694534"/>
            <a:ext cx="6858000" cy="546893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18148" y="692696"/>
            <a:ext cx="201622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dirty="0" smtClean="0">
                <a:solidFill>
                  <a:schemeClr val="bg1"/>
                </a:solidFill>
              </a:rPr>
              <a:t>Fragen?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878388" y="2492896"/>
            <a:ext cx="237626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dirty="0" smtClean="0">
                <a:solidFill>
                  <a:schemeClr val="bg1"/>
                </a:solidFill>
              </a:rPr>
              <a:t>Anregungen?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95978" y="4221088"/>
            <a:ext cx="201622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dirty="0" smtClean="0">
                <a:solidFill>
                  <a:schemeClr val="bg1"/>
                </a:solidFill>
              </a:rPr>
              <a:t>Kritik?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1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/>
          <a:stretch/>
        </p:blipFill>
        <p:spPr>
          <a:xfrm>
            <a:off x="765820" y="620688"/>
            <a:ext cx="10585176" cy="547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2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Ausgabeform</a:t>
            </a:r>
            <a:br>
              <a:rPr lang="de-DE" dirty="0" smtClean="0"/>
            </a:br>
            <a:r>
              <a:rPr lang="de-DE" sz="2800" dirty="0" smtClean="0"/>
              <a:t>(Partitur, Stimmen, Klavierauszug…)</a:t>
            </a:r>
            <a:endParaRPr lang="en-US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4659">
            <a:off x="1224367" y="1733916"/>
            <a:ext cx="3086274" cy="460178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7256"/>
          <a:stretch/>
        </p:blipFill>
        <p:spPr>
          <a:xfrm rot="20892815">
            <a:off x="3904786" y="2150116"/>
            <a:ext cx="2983353" cy="412840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9306">
            <a:off x="6314653" y="1476431"/>
            <a:ext cx="3963410" cy="30169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70905">
            <a:off x="8224806" y="550671"/>
            <a:ext cx="3010834" cy="390053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075">
            <a:off x="7887718" y="3090234"/>
            <a:ext cx="2694374" cy="359249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70700">
            <a:off x="4195258" y="1765669"/>
            <a:ext cx="3102471" cy="42246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/>
          <a:srcRect l="4367"/>
          <a:stretch/>
        </p:blipFill>
        <p:spPr>
          <a:xfrm rot="21166295">
            <a:off x="4378665" y="1713307"/>
            <a:ext cx="3046189" cy="420432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10786">
            <a:off x="4203631" y="2039947"/>
            <a:ext cx="3231384" cy="417574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59648">
            <a:off x="3657077" y="2573146"/>
            <a:ext cx="4467075" cy="324625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78456">
            <a:off x="4579438" y="2015065"/>
            <a:ext cx="3123746" cy="422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Verlag/Erscheinungsjahr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78389" y="1701800"/>
            <a:ext cx="5396274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DE" dirty="0" smtClean="0"/>
              <a:t>Bestandsauszug der UB Mozarteum</a:t>
            </a:r>
          </a:p>
          <a:p>
            <a:r>
              <a:rPr lang="de-DE" dirty="0" smtClean="0"/>
              <a:t>Bärenreiter 1975, 2003, 2015</a:t>
            </a:r>
            <a:endParaRPr lang="en-US" dirty="0"/>
          </a:p>
          <a:p>
            <a:r>
              <a:rPr lang="de-DE" dirty="0"/>
              <a:t>Breitkopf &amp; Härtel 1907, 1930, 1956, 1978, </a:t>
            </a:r>
            <a:r>
              <a:rPr lang="de-DE" dirty="0" smtClean="0"/>
              <a:t>1984</a:t>
            </a:r>
            <a:r>
              <a:rPr lang="de-DE" dirty="0"/>
              <a:t> </a:t>
            </a:r>
            <a:endParaRPr lang="en-US" dirty="0"/>
          </a:p>
          <a:p>
            <a:r>
              <a:rPr lang="de-DE" dirty="0"/>
              <a:t>Universal Edition 1910, 1922</a:t>
            </a:r>
            <a:endParaRPr lang="en-US" dirty="0"/>
          </a:p>
          <a:p>
            <a:r>
              <a:rPr lang="de-DE" dirty="0"/>
              <a:t>Peters 1910, 1930, 1940</a:t>
            </a:r>
            <a:endParaRPr lang="en-US" dirty="0"/>
          </a:p>
          <a:p>
            <a:r>
              <a:rPr lang="de-DE" dirty="0"/>
              <a:t>Reclam 1865</a:t>
            </a:r>
            <a:endParaRPr lang="en-US" dirty="0"/>
          </a:p>
          <a:p>
            <a:r>
              <a:rPr lang="de-DE" dirty="0"/>
              <a:t>Jungdeutscher Verlag 1914</a:t>
            </a:r>
            <a:endParaRPr lang="en-US" dirty="0"/>
          </a:p>
          <a:p>
            <a:r>
              <a:rPr lang="de-DE" dirty="0"/>
              <a:t>Meyer 1830</a:t>
            </a:r>
            <a:endParaRPr lang="en-US" dirty="0"/>
          </a:p>
          <a:p>
            <a:r>
              <a:rPr lang="de-DE" dirty="0"/>
              <a:t>Hartung 1880</a:t>
            </a:r>
            <a:endParaRPr lang="en-US" dirty="0"/>
          </a:p>
          <a:p>
            <a:r>
              <a:rPr lang="de-DE" dirty="0"/>
              <a:t>Ackermann 1897</a:t>
            </a:r>
            <a:endParaRPr lang="en-US" dirty="0"/>
          </a:p>
          <a:p>
            <a:r>
              <a:rPr lang="de-DE" dirty="0"/>
              <a:t>Friedlein &amp; Hirsch 1840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197868" y="3068960"/>
            <a:ext cx="446449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i="1" dirty="0" smtClean="0">
                <a:solidFill>
                  <a:schemeClr val="tx2"/>
                </a:solidFill>
              </a:rPr>
              <a:t>„Ich brauche einen Klavierauszug von Mozarts Don Giovanni…“</a:t>
            </a:r>
            <a:endParaRPr lang="en-US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9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Suche nach Besetzungen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636152" y="1500632"/>
            <a:ext cx="3219450" cy="4295775"/>
            <a:chOff x="972033" y="1727448"/>
            <a:chExt cx="3219450" cy="4295775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379766">
              <a:off x="972033" y="1727448"/>
              <a:ext cx="3219450" cy="4295775"/>
            </a:xfrm>
            <a:prstGeom prst="rect">
              <a:avLst/>
            </a:prstGeom>
          </p:spPr>
        </p:pic>
        <p:sp>
          <p:nvSpPr>
            <p:cNvPr id="5" name="Ellipse 4"/>
            <p:cNvSpPr/>
            <p:nvPr/>
          </p:nvSpPr>
          <p:spPr>
            <a:xfrm>
              <a:off x="2185714" y="2924944"/>
              <a:ext cx="792088" cy="36004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uppieren 9"/>
          <p:cNvGrpSpPr/>
          <p:nvPr/>
        </p:nvGrpSpPr>
        <p:grpSpPr>
          <a:xfrm rot="301260">
            <a:off x="2673865" y="2186500"/>
            <a:ext cx="3062979" cy="4369967"/>
            <a:chOff x="4105783" y="963166"/>
            <a:chExt cx="3905250" cy="521970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5783" y="963166"/>
              <a:ext cx="3905250" cy="5219700"/>
            </a:xfrm>
            <a:prstGeom prst="rect">
              <a:avLst/>
            </a:prstGeom>
          </p:spPr>
        </p:pic>
        <p:sp>
          <p:nvSpPr>
            <p:cNvPr id="9" name="Ellipse 8"/>
            <p:cNvSpPr/>
            <p:nvPr/>
          </p:nvSpPr>
          <p:spPr>
            <a:xfrm>
              <a:off x="4841379" y="3789040"/>
              <a:ext cx="2232248" cy="576064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uppieren 12"/>
          <p:cNvGrpSpPr/>
          <p:nvPr/>
        </p:nvGrpSpPr>
        <p:grpSpPr>
          <a:xfrm rot="21230716">
            <a:off x="4906214" y="1702082"/>
            <a:ext cx="2934805" cy="4176464"/>
            <a:chOff x="4232205" y="594171"/>
            <a:chExt cx="4029075" cy="5381625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2205" y="594171"/>
              <a:ext cx="4029075" cy="5381625"/>
            </a:xfrm>
            <a:prstGeom prst="rect">
              <a:avLst/>
            </a:prstGeom>
          </p:spPr>
        </p:pic>
        <p:sp>
          <p:nvSpPr>
            <p:cNvPr id="12" name="Ellipse 11"/>
            <p:cNvSpPr/>
            <p:nvPr/>
          </p:nvSpPr>
          <p:spPr>
            <a:xfrm>
              <a:off x="5275105" y="2655916"/>
              <a:ext cx="1746358" cy="413044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uppieren 15"/>
          <p:cNvGrpSpPr/>
          <p:nvPr/>
        </p:nvGrpSpPr>
        <p:grpSpPr>
          <a:xfrm rot="274068">
            <a:off x="6852004" y="3486577"/>
            <a:ext cx="3810844" cy="3048640"/>
            <a:chOff x="3717924" y="1695450"/>
            <a:chExt cx="4752975" cy="3467100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7924" y="1695450"/>
              <a:ext cx="4752975" cy="3467100"/>
            </a:xfrm>
            <a:prstGeom prst="rect">
              <a:avLst/>
            </a:prstGeom>
          </p:spPr>
        </p:pic>
        <p:sp>
          <p:nvSpPr>
            <p:cNvPr id="15" name="Ellipse 14"/>
            <p:cNvSpPr/>
            <p:nvPr/>
          </p:nvSpPr>
          <p:spPr>
            <a:xfrm>
              <a:off x="5065810" y="2999217"/>
              <a:ext cx="2191938" cy="406836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uppieren 17"/>
          <p:cNvGrpSpPr/>
          <p:nvPr/>
        </p:nvGrpSpPr>
        <p:grpSpPr>
          <a:xfrm rot="170341">
            <a:off x="8121007" y="978990"/>
            <a:ext cx="3581729" cy="2882138"/>
            <a:chOff x="6778234" y="1686369"/>
            <a:chExt cx="4410075" cy="3924300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78234" y="1686369"/>
              <a:ext cx="4410075" cy="3924300"/>
            </a:xfrm>
            <a:prstGeom prst="rect">
              <a:avLst/>
            </a:prstGeom>
          </p:spPr>
        </p:pic>
        <p:sp>
          <p:nvSpPr>
            <p:cNvPr id="8" name="Ellipse 7"/>
            <p:cNvSpPr/>
            <p:nvPr/>
          </p:nvSpPr>
          <p:spPr>
            <a:xfrm>
              <a:off x="7615119" y="3551774"/>
              <a:ext cx="2736304" cy="47708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79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Sprache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132856"/>
            <a:ext cx="11350996" cy="28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Unterrichtswerke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5542">
            <a:off x="1345210" y="1953969"/>
            <a:ext cx="3334893" cy="42164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4273">
            <a:off x="2921028" y="2175535"/>
            <a:ext cx="3102102" cy="43650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1559">
            <a:off x="4381477" y="2453644"/>
            <a:ext cx="3123182" cy="40637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9555">
            <a:off x="5839840" y="317285"/>
            <a:ext cx="3241858" cy="435576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99211">
            <a:off x="5873523" y="2102740"/>
            <a:ext cx="3256775" cy="451063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14784">
            <a:off x="7869998" y="282557"/>
            <a:ext cx="3146399" cy="444338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07300">
            <a:off x="6694083" y="2011019"/>
            <a:ext cx="3116616" cy="410233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9"/>
          <a:srcRect b="1184"/>
          <a:stretch/>
        </p:blipFill>
        <p:spPr>
          <a:xfrm rot="327638">
            <a:off x="7959264" y="1875536"/>
            <a:ext cx="3479620" cy="450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ag der offenen Schule-Prä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976227_TF03460507.potx" id="{10B76E79-971D-4060-8C35-0EB0A2ECDD15}" vid="{F5EB88AB-5E99-4E25-A371-BE0D5FF5481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„Tag des offenen Klassenzimmers“</Template>
  <TotalTime>0</TotalTime>
  <Words>138</Words>
  <Application>Microsoft Office PowerPoint</Application>
  <PresentationFormat>Benutzerdefiniert</PresentationFormat>
  <Paragraphs>39</Paragraphs>
  <Slides>22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Bahnschrift</vt:lpstr>
      <vt:lpstr>Century Gothic</vt:lpstr>
      <vt:lpstr>Tag der offenen Schule-Präsentation</vt:lpstr>
      <vt:lpstr>Informationskompetenz an der Universitätsbibliothek Mozarteum  Besonderheiten – Herausforderungen - Lösungsansätze</vt:lpstr>
      <vt:lpstr>PowerPoint-Präsentation</vt:lpstr>
      <vt:lpstr>PowerPoint-Präsentation</vt:lpstr>
      <vt:lpstr>PowerPoint-Präsentation</vt:lpstr>
      <vt:lpstr>Ausgabeform (Partitur, Stimmen, Klavierauszug…)</vt:lpstr>
      <vt:lpstr>Verlag/Erscheinungsjahr</vt:lpstr>
      <vt:lpstr>Suche nach Besetzungen</vt:lpstr>
      <vt:lpstr>Sprache</vt:lpstr>
      <vt:lpstr>Unterrichtswerke</vt:lpstr>
      <vt:lpstr>Informationen im Katalogisat</vt:lpstr>
      <vt:lpstr>Musiksystematik</vt:lpstr>
      <vt:lpstr>PowerPoint-Präsentation</vt:lpstr>
      <vt:lpstr>Schulpartnerschaft</vt:lpstr>
      <vt:lpstr>PowerPoint-Präsentation</vt:lpstr>
      <vt:lpstr>PowerPoint-Präsentation</vt:lpstr>
      <vt:lpstr>PowerPoint-Präsentation</vt:lpstr>
      <vt:lpstr>PowerPoint-Präsentation</vt:lpstr>
      <vt:lpstr>Bibliothek ins Bewusstsein rücken</vt:lpstr>
      <vt:lpstr>Recherchefähigkeiten vermitteln</vt:lpstr>
      <vt:lpstr>Individuelle Unterstützung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Unsichtbare Noten Eine Musikbibliothek als Magazinsbibliothek Mozarteum Salzburg</dc:title>
  <dc:creator>install</dc:creator>
  <cp:lastModifiedBy>Windows-Benutzer</cp:lastModifiedBy>
  <cp:revision>81</cp:revision>
  <dcterms:created xsi:type="dcterms:W3CDTF">2023-04-17T08:31:18Z</dcterms:created>
  <dcterms:modified xsi:type="dcterms:W3CDTF">2023-05-03T10:21:57Z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