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6" r:id="rId3"/>
    <p:sldId id="291" r:id="rId4"/>
    <p:sldId id="287" r:id="rId5"/>
    <p:sldId id="292" r:id="rId6"/>
    <p:sldId id="288" r:id="rId7"/>
    <p:sldId id="289" r:id="rId8"/>
    <p:sldId id="293" r:id="rId9"/>
    <p:sldId id="294" r:id="rId10"/>
    <p:sldId id="295" r:id="rId11"/>
    <p:sldId id="290" r:id="rId12"/>
    <p:sldId id="285" r:id="rId13"/>
  </p:sldIdLst>
  <p:sldSz cx="9144000" cy="5143500" type="screen16x9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285750" indent="17145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573088" indent="341313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860425" indent="511175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147763" indent="681038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0EE2"/>
    <a:srgbClr val="ED13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241" autoAdjust="0"/>
  </p:normalViewPr>
  <p:slideViewPr>
    <p:cSldViewPr snapToObjects="1">
      <p:cViewPr varScale="1">
        <p:scale>
          <a:sx n="95" d="100"/>
          <a:sy n="95" d="100"/>
        </p:scale>
        <p:origin x="461" y="72"/>
      </p:cViewPr>
      <p:guideLst>
        <p:guide orient="horz" pos="15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8" d="100"/>
          <a:sy n="88" d="100"/>
        </p:scale>
        <p:origin x="3822" y="6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FF9D1E-CAAB-4950-BA0E-29AF92B47E3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45673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A2B7FE-4115-44D4-86CD-7EB2A033A30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10276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28575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573088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0425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14776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1434922" algn="l" defTabSz="57396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21907" algn="l" defTabSz="57396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08891" algn="l" defTabSz="57396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295876" algn="l" defTabSz="57396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 smtClean="0">
              <a:latin typeface="Arial" pitchFamily="34" charset="0"/>
            </a:endParaRPr>
          </a:p>
        </p:txBody>
      </p:sp>
      <p:sp>
        <p:nvSpPr>
          <p:cNvPr id="1945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eaLnBrk="0" hangingPunct="0"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eaLnBrk="0" hangingPunct="0"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eaLnBrk="0" hangingPunct="0"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eaLnBrk="0" hangingPunct="0"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eaLnBrk="0" hangingPunct="0"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AD7AE58-5F14-4527-88FA-4C341E43E88D}" type="slidenum">
              <a:rPr lang="de-DE" altLang="de-DE" sz="1200"/>
              <a:pPr algn="r" eaLnBrk="1" hangingPunct="1"/>
              <a:t>1</a:t>
            </a:fld>
            <a:endParaRPr lang="de-DE" altLang="de-DE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2B7FE-4115-44D4-86CD-7EB2A033A308}" type="slidenum">
              <a:rPr lang="de-DE" altLang="de-DE" smtClean="0"/>
              <a:pPr/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55995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2B7FE-4115-44D4-86CD-7EB2A033A308}" type="slidenum">
              <a:rPr lang="de-DE" altLang="de-DE" smtClean="0"/>
              <a:pPr/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45164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2B7FE-4115-44D4-86CD-7EB2A033A308}" type="slidenum">
              <a:rPr lang="de-DE" altLang="de-DE" smtClean="0"/>
              <a:pPr/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48449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2B7FE-4115-44D4-86CD-7EB2A033A308}" type="slidenum">
              <a:rPr lang="de-DE" altLang="de-DE" smtClean="0"/>
              <a:pPr/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4886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11"/>
          <p:cNvSpPr txBox="1">
            <a:spLocks noChangeArrowheads="1"/>
          </p:cNvSpPr>
          <p:nvPr userDrawn="1"/>
        </p:nvSpPr>
        <p:spPr bwMode="auto">
          <a:xfrm>
            <a:off x="3827463" y="4535488"/>
            <a:ext cx="488473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397" tIns="28698" rIns="57397" bIns="2869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e-DE" sz="1300" dirty="0">
                <a:ea typeface="+mn-ea"/>
              </a:rPr>
              <a:t>Die ZBW ist Mitglied der Leibniz-Gemeinschaft.</a:t>
            </a:r>
          </a:p>
        </p:txBody>
      </p:sp>
      <p:pic>
        <p:nvPicPr>
          <p:cNvPr id="5" name="Picture 7" descr="Logo_ZBW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505325"/>
            <a:ext cx="205263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Linie_unt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440238"/>
            <a:ext cx="82804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Linie_ob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12838"/>
            <a:ext cx="82804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628956"/>
            <a:ext cx="8243996" cy="430887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de-DE" noProof="0" dirty="0" smtClean="0"/>
              <a:t>Mastertitelformat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239602"/>
            <a:ext cx="8243996" cy="313334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de-DE" noProof="0" dirty="0" smtClean="0"/>
              <a:t>Master-Untertitelformat bearbeiten</a:t>
            </a: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950" y="4649550"/>
            <a:ext cx="900100" cy="31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21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239602"/>
            <a:ext cx="8243996" cy="160255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 </a:t>
            </a:r>
            <a:endParaRPr lang="de-DE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628956"/>
            <a:ext cx="8243996" cy="430887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de-DE" noProof="0" dirty="0" smtClean="0"/>
              <a:t>Mastertitelformat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A254B5CB-9231-4E8A-8CE2-E25F7BB9240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2" name="Textfeld 1"/>
          <p:cNvSpPr txBox="1"/>
          <p:nvPr userDrawn="1"/>
        </p:nvSpPr>
        <p:spPr>
          <a:xfrm>
            <a:off x="6804248" y="4539348"/>
            <a:ext cx="1184052" cy="408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950" y="4649550"/>
            <a:ext cx="900100" cy="31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541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537" y="1239602"/>
            <a:ext cx="4085766" cy="159573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88458" y="1239602"/>
            <a:ext cx="4051073" cy="159573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628956"/>
            <a:ext cx="8243996" cy="430887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de-DE" noProof="0" dirty="0" smtClean="0"/>
              <a:t>Mastertitelformat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336E016A-D396-4D2E-B96D-B3531398D40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6503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5536" y="1233083"/>
            <a:ext cx="4039568" cy="3133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286984" indent="0">
              <a:buNone/>
              <a:defRPr sz="1300" b="1"/>
            </a:lvl2pPr>
            <a:lvl3pPr marL="573969" indent="0">
              <a:buNone/>
              <a:defRPr sz="1100" b="1"/>
            </a:lvl3pPr>
            <a:lvl4pPr marL="860953" indent="0">
              <a:buNone/>
              <a:defRPr sz="1000" b="1"/>
            </a:lvl4pPr>
            <a:lvl5pPr marL="1147938" indent="0">
              <a:buNone/>
              <a:defRPr sz="1000" b="1"/>
            </a:lvl5pPr>
            <a:lvl6pPr marL="1434922" indent="0">
              <a:buNone/>
              <a:defRPr sz="1000" b="1"/>
            </a:lvl6pPr>
            <a:lvl7pPr marL="1721907" indent="0">
              <a:buNone/>
              <a:defRPr sz="1000" b="1"/>
            </a:lvl7pPr>
            <a:lvl8pPr marL="2008891" indent="0">
              <a:buNone/>
              <a:defRPr sz="1000" b="1"/>
            </a:lvl8pPr>
            <a:lvl9pPr marL="2295876" indent="0">
              <a:buNone/>
              <a:defRPr sz="1000" b="1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95536" y="1618425"/>
            <a:ext cx="4039568" cy="159573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582444" y="1233083"/>
            <a:ext cx="4041799" cy="3133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286984" indent="0">
              <a:buNone/>
              <a:defRPr sz="1300" b="1"/>
            </a:lvl2pPr>
            <a:lvl3pPr marL="573969" indent="0">
              <a:buNone/>
              <a:defRPr sz="1100" b="1"/>
            </a:lvl3pPr>
            <a:lvl4pPr marL="860953" indent="0">
              <a:buNone/>
              <a:defRPr sz="1000" b="1"/>
            </a:lvl4pPr>
            <a:lvl5pPr marL="1147938" indent="0">
              <a:buNone/>
              <a:defRPr sz="1000" b="1"/>
            </a:lvl5pPr>
            <a:lvl6pPr marL="1434922" indent="0">
              <a:buNone/>
              <a:defRPr sz="1000" b="1"/>
            </a:lvl6pPr>
            <a:lvl7pPr marL="1721907" indent="0">
              <a:buNone/>
              <a:defRPr sz="1000" b="1"/>
            </a:lvl7pPr>
            <a:lvl8pPr marL="2008891" indent="0">
              <a:buNone/>
              <a:defRPr sz="1000" b="1"/>
            </a:lvl8pPr>
            <a:lvl9pPr marL="2295876" indent="0">
              <a:buNone/>
              <a:defRPr sz="1000" b="1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582444" y="1618425"/>
            <a:ext cx="4041799" cy="159573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628956"/>
            <a:ext cx="8243996" cy="430887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de-DE" noProof="0" dirty="0" smtClean="0"/>
              <a:t>Mastertitelformat bearbeiten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Seite </a:t>
            </a:r>
            <a:fld id="{BEEF0071-4C46-4DB0-8D8E-35340638D2A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1333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542925"/>
            <a:ext cx="824388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679700"/>
            <a:ext cx="8243887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9588" y="4732338"/>
            <a:ext cx="3576637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779242">
              <a:defRPr sz="1000" dirty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4708525"/>
            <a:ext cx="687388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777875">
              <a:defRPr sz="1000"/>
            </a:lvl1pPr>
          </a:lstStyle>
          <a:p>
            <a:r>
              <a:rPr lang="de-DE" altLang="de-DE"/>
              <a:t>Seite </a:t>
            </a:r>
            <a:fld id="{A77CF7E7-F94D-4E9C-A516-71993C0CBF6D}" type="slidenum">
              <a:rPr lang="de-DE" altLang="de-DE"/>
              <a:pPr/>
              <a:t>‹Nr.›</a:t>
            </a:fld>
            <a:endParaRPr lang="de-DE" altLang="de-DE"/>
          </a:p>
        </p:txBody>
      </p:sp>
      <p:pic>
        <p:nvPicPr>
          <p:cNvPr id="3078" name="Picture 8" descr="Linie_unt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440238"/>
            <a:ext cx="82804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1" descr="Linie_ob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12838"/>
            <a:ext cx="82804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Logo_ZBW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505325"/>
            <a:ext cx="205263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4" descr="by-nc-sa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638" y="4548188"/>
            <a:ext cx="935037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3" r:id="rId2"/>
    <p:sldLayoutId id="2147483674" r:id="rId3"/>
    <p:sldLayoutId id="214748367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777875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l" defTabSz="777875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34" charset="-128"/>
        </a:defRPr>
      </a:lvl2pPr>
      <a:lvl3pPr algn="l" defTabSz="777875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34" charset="-128"/>
        </a:defRPr>
      </a:lvl3pPr>
      <a:lvl4pPr algn="l" defTabSz="777875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34" charset="-128"/>
        </a:defRPr>
      </a:lvl4pPr>
      <a:lvl5pPr algn="l" defTabSz="777875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34" charset="-128"/>
        </a:defRPr>
      </a:lvl5pPr>
      <a:lvl6pPr marL="286984" algn="l" defTabSz="779242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charset="0"/>
        </a:defRPr>
      </a:lvl6pPr>
      <a:lvl7pPr marL="573969" algn="l" defTabSz="779242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charset="0"/>
        </a:defRPr>
      </a:lvl7pPr>
      <a:lvl8pPr marL="860953" algn="l" defTabSz="779242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charset="0"/>
        </a:defRPr>
      </a:lvl8pPr>
      <a:lvl9pPr marL="1147938" algn="l" defTabSz="779242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charset="0"/>
        </a:defRPr>
      </a:lvl9pPr>
    </p:titleStyle>
    <p:bodyStyle>
      <a:lvl1pPr marL="214313" indent="-214313" algn="l" defTabSz="777875" rtl="0" fontAlgn="base">
        <a:lnSpc>
          <a:spcPts val="25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222250" indent="-220663" algn="l" defTabSz="777875" rtl="0" fontAlgn="base">
        <a:lnSpc>
          <a:spcPts val="2500"/>
        </a:lnSpc>
        <a:spcBef>
          <a:spcPct val="0"/>
        </a:spcBef>
        <a:spcAft>
          <a:spcPct val="0"/>
        </a:spcAft>
        <a:buFont typeface="Symbol" pitchFamily="18" charset="2"/>
        <a:buChar char="·"/>
        <a:defRPr sz="1500">
          <a:solidFill>
            <a:schemeClr val="tx1"/>
          </a:solidFill>
          <a:latin typeface="+mn-lt"/>
          <a:ea typeface="ＭＳ Ｐゴシック" pitchFamily="34" charset="-128"/>
        </a:defRPr>
      </a:lvl2pPr>
      <a:lvl3pPr marL="449263" indent="-225425" algn="l" defTabSz="777875" rtl="0" fontAlgn="base">
        <a:lnSpc>
          <a:spcPts val="2500"/>
        </a:lnSpc>
        <a:spcBef>
          <a:spcPct val="0"/>
        </a:spcBef>
        <a:spcAft>
          <a:spcPct val="0"/>
        </a:spcAft>
        <a:buFont typeface="Symbol" pitchFamily="18" charset="2"/>
        <a:buChar char="·"/>
        <a:defRPr sz="1500">
          <a:solidFill>
            <a:schemeClr val="tx1"/>
          </a:solidFill>
          <a:latin typeface="+mn-lt"/>
          <a:ea typeface="ＭＳ Ｐゴシック" pitchFamily="34" charset="-128"/>
        </a:defRPr>
      </a:lvl3pPr>
      <a:lvl4pPr marL="674688" indent="-223838" algn="l" defTabSz="777875" rtl="0" fontAlgn="base">
        <a:lnSpc>
          <a:spcPts val="2500"/>
        </a:lnSpc>
        <a:spcBef>
          <a:spcPct val="0"/>
        </a:spcBef>
        <a:spcAft>
          <a:spcPct val="0"/>
        </a:spcAft>
        <a:buFont typeface="Symbol" pitchFamily="18" charset="2"/>
        <a:buChar char="·"/>
        <a:defRPr sz="1500">
          <a:solidFill>
            <a:schemeClr val="tx1"/>
          </a:solidFill>
          <a:latin typeface="+mn-lt"/>
          <a:ea typeface="ＭＳ Ｐゴシック" pitchFamily="34" charset="-128"/>
        </a:defRPr>
      </a:lvl4pPr>
      <a:lvl5pPr marL="901700" indent="-225425" algn="l" defTabSz="777875" rtl="0" fontAlgn="base">
        <a:lnSpc>
          <a:spcPts val="2500"/>
        </a:lnSpc>
        <a:spcBef>
          <a:spcPct val="0"/>
        </a:spcBef>
        <a:spcAft>
          <a:spcPct val="0"/>
        </a:spcAft>
        <a:buFont typeface="Symbol" pitchFamily="18" charset="2"/>
        <a:buChar char="·"/>
        <a:defRPr sz="1500">
          <a:solidFill>
            <a:schemeClr val="tx1"/>
          </a:solidFill>
          <a:latin typeface="+mn-lt"/>
          <a:ea typeface="ＭＳ Ｐゴシック" pitchFamily="34" charset="-128"/>
        </a:defRPr>
      </a:lvl5pPr>
      <a:lvl6pPr marL="1189790" indent="-226200" algn="l" defTabSz="779242" rtl="0" eaLnBrk="1" fontAlgn="base" hangingPunct="1">
        <a:lnSpc>
          <a:spcPts val="2511"/>
        </a:lnSpc>
        <a:spcBef>
          <a:spcPct val="0"/>
        </a:spcBef>
        <a:spcAft>
          <a:spcPct val="0"/>
        </a:spcAft>
        <a:buFont typeface="Symbol" pitchFamily="18" charset="2"/>
        <a:buChar char="·"/>
        <a:defRPr sz="1800">
          <a:solidFill>
            <a:schemeClr val="tx1"/>
          </a:solidFill>
          <a:latin typeface="+mn-lt"/>
        </a:defRPr>
      </a:lvl6pPr>
      <a:lvl7pPr marL="1476774" indent="-226200" algn="l" defTabSz="779242" rtl="0" eaLnBrk="1" fontAlgn="base" hangingPunct="1">
        <a:lnSpc>
          <a:spcPts val="2511"/>
        </a:lnSpc>
        <a:spcBef>
          <a:spcPct val="0"/>
        </a:spcBef>
        <a:spcAft>
          <a:spcPct val="0"/>
        </a:spcAft>
        <a:buFont typeface="Symbol" pitchFamily="18" charset="2"/>
        <a:buChar char="·"/>
        <a:defRPr sz="1800">
          <a:solidFill>
            <a:schemeClr val="tx1"/>
          </a:solidFill>
          <a:latin typeface="+mn-lt"/>
        </a:defRPr>
      </a:lvl7pPr>
      <a:lvl8pPr marL="1763759" indent="-226200" algn="l" defTabSz="779242" rtl="0" eaLnBrk="1" fontAlgn="base" hangingPunct="1">
        <a:lnSpc>
          <a:spcPts val="2511"/>
        </a:lnSpc>
        <a:spcBef>
          <a:spcPct val="0"/>
        </a:spcBef>
        <a:spcAft>
          <a:spcPct val="0"/>
        </a:spcAft>
        <a:buFont typeface="Symbol" pitchFamily="18" charset="2"/>
        <a:buChar char="·"/>
        <a:defRPr sz="1800">
          <a:solidFill>
            <a:schemeClr val="tx1"/>
          </a:solidFill>
          <a:latin typeface="+mn-lt"/>
        </a:defRPr>
      </a:lvl8pPr>
      <a:lvl9pPr marL="2050743" indent="-226200" algn="l" defTabSz="779242" rtl="0" eaLnBrk="1" fontAlgn="base" hangingPunct="1">
        <a:lnSpc>
          <a:spcPts val="2511"/>
        </a:lnSpc>
        <a:spcBef>
          <a:spcPct val="0"/>
        </a:spcBef>
        <a:spcAft>
          <a:spcPct val="0"/>
        </a:spcAft>
        <a:buFont typeface="Symbol" pitchFamily="18" charset="2"/>
        <a:buChar char="·"/>
        <a:defRPr sz="18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57396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6984" algn="l" defTabSz="57396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3969" algn="l" defTabSz="57396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0953" algn="l" defTabSz="57396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47938" algn="l" defTabSz="57396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4922" algn="l" defTabSz="57396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1907" algn="l" defTabSz="57396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08891" algn="l" defTabSz="57396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95876" algn="l" defTabSz="57396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bw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zenodo.org/record/559940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2iWdvDHm_0QBFoKdRNz_1RmIpfmrj10eyvRyr1u0_as/edi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bw-mediatalk.e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feld 1"/>
          <p:cNvSpPr txBox="1">
            <a:spLocks noChangeArrowheads="1"/>
          </p:cNvSpPr>
          <p:nvPr/>
        </p:nvSpPr>
        <p:spPr bwMode="auto">
          <a:xfrm>
            <a:off x="325438" y="544512"/>
            <a:ext cx="7918450" cy="55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397" tIns="28698" rIns="57397" bIns="28698">
            <a:spAutoFit/>
          </a:bodyPr>
          <a:lstStyle>
            <a:lvl1pPr algn="ctr" eaLnBrk="0" hangingPunct="0"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eaLnBrk="0" hangingPunct="0"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eaLnBrk="0" hangingPunct="0"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eaLnBrk="0" hangingPunct="0"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eaLnBrk="0" hangingPunct="0"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de-DE" altLang="de-DE" sz="3200" b="1" dirty="0" smtClean="0"/>
              <a:t>Open Science Retreat</a:t>
            </a:r>
            <a:endParaRPr lang="de-DE" altLang="de-DE" sz="3200" b="1" dirty="0"/>
          </a:p>
        </p:txBody>
      </p:sp>
      <p:sp>
        <p:nvSpPr>
          <p:cNvPr id="5122" name="Textfeld 2"/>
          <p:cNvSpPr txBox="1">
            <a:spLocks noChangeArrowheads="1"/>
          </p:cNvSpPr>
          <p:nvPr/>
        </p:nvSpPr>
        <p:spPr bwMode="auto">
          <a:xfrm>
            <a:off x="325438" y="3471850"/>
            <a:ext cx="7920038" cy="981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397" tIns="28698" rIns="57397" bIns="28698">
            <a:spAutoFit/>
          </a:bodyPr>
          <a:lstStyle>
            <a:lvl1pPr algn="ctr" eaLnBrk="0" hangingPunct="0"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eaLnBrk="0" hangingPunct="0"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eaLnBrk="0" hangingPunct="0"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eaLnBrk="0" hangingPunct="0"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eaLnBrk="0" hangingPunct="0"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de-DE" altLang="de-DE" i="1" dirty="0" smtClean="0"/>
              <a:t>Dr. Doreen Siegfried, Dr. Guido Scherp</a:t>
            </a:r>
            <a:endParaRPr lang="de-DE" altLang="de-DE" i="1" dirty="0"/>
          </a:p>
          <a:p>
            <a:pPr algn="l" eaLnBrk="1" hangingPunct="1"/>
            <a:r>
              <a:rPr lang="de-DE" altLang="de-DE" i="1" dirty="0"/>
              <a:t>ZBW – Leibniz-Informationszentrum </a:t>
            </a:r>
            <a:r>
              <a:rPr lang="de-DE" altLang="de-DE" i="1" dirty="0" smtClean="0"/>
              <a:t>Wirtschaft</a:t>
            </a:r>
          </a:p>
          <a:p>
            <a:pPr algn="l" eaLnBrk="1" hangingPunct="1"/>
            <a:r>
              <a:rPr lang="de-DE" altLang="de-DE" i="1" dirty="0" smtClean="0"/>
              <a:t>#vBib21, 1. Dezember 2021</a:t>
            </a:r>
          </a:p>
          <a:p>
            <a:pPr algn="l" eaLnBrk="1" hangingPunct="1"/>
            <a:endParaRPr lang="de-DE" altLang="de-DE" i="1" dirty="0" smtClean="0"/>
          </a:p>
        </p:txBody>
      </p:sp>
      <p:sp>
        <p:nvSpPr>
          <p:cNvPr id="2" name="Textfeld 1"/>
          <p:cNvSpPr txBox="1"/>
          <p:nvPr/>
        </p:nvSpPr>
        <p:spPr>
          <a:xfrm>
            <a:off x="337682" y="1347614"/>
            <a:ext cx="79077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a typeface="Calibri" panose="020F0502020204030204" pitchFamily="34" charset="0"/>
                <a:cs typeface="Times New Roman" panose="02020603050405020304" pitchFamily="18" charset="0"/>
              </a:rPr>
              <a:t>Wie ich einen internationalen Diskurs </a:t>
            </a:r>
            <a:r>
              <a:rPr lang="de-DE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provoziere</a:t>
            </a:r>
            <a:endParaRPr lang="de-DE" sz="2000" dirty="0"/>
          </a:p>
        </p:txBody>
      </p:sp>
      <p:pic>
        <p:nvPicPr>
          <p:cNvPr id="5" name="Picture 11" descr="Linie_ob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82" y="1851670"/>
            <a:ext cx="82804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239602"/>
            <a:ext cx="8243996" cy="3365024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/>
              <a:t>Methodisch strikter den </a:t>
            </a:r>
            <a:r>
              <a:rPr lang="de-DE" sz="2200" b="1" dirty="0"/>
              <a:t>Fokus</a:t>
            </a:r>
            <a:r>
              <a:rPr lang="de-DE" sz="2200" dirty="0"/>
              <a:t> auf das </a:t>
            </a:r>
            <a:r>
              <a:rPr lang="de-DE" sz="2200" b="1" dirty="0"/>
              <a:t>Hauptthema</a:t>
            </a:r>
            <a:r>
              <a:rPr lang="de-DE" sz="2200" dirty="0"/>
              <a:t> </a:t>
            </a:r>
            <a:r>
              <a:rPr lang="de-DE" sz="2200" dirty="0" smtClean="0"/>
              <a:t>lenken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 smtClean="0"/>
              <a:t>die </a:t>
            </a:r>
            <a:r>
              <a:rPr lang="de-DE" sz="2200" dirty="0"/>
              <a:t>vertretenen Stakeholder-Gruppen „sichtbarer“ machen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 smtClean="0"/>
              <a:t>Vorab </a:t>
            </a:r>
            <a:r>
              <a:rPr lang="de-DE" sz="2200" dirty="0"/>
              <a:t>„</a:t>
            </a:r>
            <a:r>
              <a:rPr lang="de-DE" sz="2200" b="1" dirty="0" smtClean="0"/>
              <a:t>Hausaufgaben</a:t>
            </a:r>
            <a:r>
              <a:rPr lang="de-DE" sz="2200" dirty="0"/>
              <a:t>“ als </a:t>
            </a:r>
            <a:r>
              <a:rPr lang="de-DE" sz="2200" b="1" dirty="0"/>
              <a:t>Vorbereitung</a:t>
            </a:r>
            <a:r>
              <a:rPr lang="de-DE" sz="2200" dirty="0"/>
              <a:t> an die TN </a:t>
            </a:r>
            <a:r>
              <a:rPr lang="de-DE" sz="2200" dirty="0"/>
              <a:t>schicken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b="1" dirty="0" smtClean="0"/>
              <a:t>Erwartungshaltung</a:t>
            </a:r>
            <a:r>
              <a:rPr lang="de-DE" sz="2200" dirty="0" smtClean="0"/>
              <a:t> </a:t>
            </a:r>
            <a:r>
              <a:rPr lang="de-DE" sz="2200" dirty="0"/>
              <a:t>an Output und dessen Verwertung </a:t>
            </a:r>
            <a:r>
              <a:rPr lang="de-DE" sz="2200" b="1" dirty="0"/>
              <a:t>präzisieren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b="1" dirty="0" smtClean="0"/>
              <a:t>kleinere</a:t>
            </a:r>
            <a:r>
              <a:rPr lang="de-DE" sz="2200" dirty="0" smtClean="0"/>
              <a:t> </a:t>
            </a:r>
            <a:r>
              <a:rPr lang="de-DE" sz="2200" dirty="0"/>
              <a:t>Breakout-Gruppen (~10 TN oder noch weniger)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Learnings</a:t>
            </a:r>
            <a:r>
              <a:rPr lang="de-DE" dirty="0" smtClean="0"/>
              <a:t> für das nächste Retreat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smtClean="0"/>
              <a:t>Seite </a:t>
            </a:r>
            <a:fld id="{A254B5CB-9231-4E8A-8CE2-E25F7BB92403}" type="slidenum">
              <a:rPr lang="de-DE" altLang="de-DE" smtClean="0"/>
              <a:pPr/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9488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239602"/>
            <a:ext cx="8243996" cy="318035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b="1" dirty="0" smtClean="0"/>
              <a:t>Themen</a:t>
            </a:r>
            <a:r>
              <a:rPr lang="de-DE" sz="2400" dirty="0" smtClean="0"/>
              <a:t>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Sustainable and reliable Open Science Infrastructures and Tools (</a:t>
            </a:r>
            <a:r>
              <a:rPr lang="en-US" sz="2400" b="1" dirty="0"/>
              <a:t>February 15/16, 2022</a:t>
            </a:r>
            <a:r>
              <a:rPr lang="en-US" sz="2400" dirty="0"/>
              <a:t>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Economic actors in the context of Open Science – The role of the private sector in the field of Open Science (</a:t>
            </a:r>
            <a:r>
              <a:rPr lang="en-US" sz="2400" b="1" dirty="0"/>
              <a:t>June 14/15, 2022</a:t>
            </a:r>
            <a:r>
              <a:rPr lang="en-US" sz="2400" dirty="0" smtClean="0"/>
              <a:t>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de-DE" sz="2400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Und wie geht es weiter?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smtClean="0"/>
              <a:t>Seite </a:t>
            </a:r>
            <a:fld id="{A254B5CB-9231-4E8A-8CE2-E25F7BB92403}" type="slidenum">
              <a:rPr lang="de-DE" altLang="de-DE" smtClean="0"/>
              <a:pPr/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6493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239602"/>
            <a:ext cx="8243996" cy="961802"/>
          </a:xfrm>
        </p:spPr>
        <p:txBody>
          <a:bodyPr/>
          <a:lstStyle/>
          <a:p>
            <a:endParaRPr lang="de-DE" sz="1600" dirty="0" smtClean="0"/>
          </a:p>
          <a:p>
            <a:endParaRPr lang="de-DE" sz="1600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Wir freuen uns auf Fragen und Anregungen!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smtClean="0"/>
              <a:t>Seite </a:t>
            </a:r>
            <a:fld id="{A254B5CB-9231-4E8A-8CE2-E25F7BB92403}" type="slidenum">
              <a:rPr lang="de-DE" altLang="de-DE" smtClean="0"/>
              <a:pPr/>
              <a:t>12</a:t>
            </a:fld>
            <a:endParaRPr lang="de-DE" alt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915110"/>
              </p:ext>
            </p:extLst>
          </p:nvPr>
        </p:nvGraphicFramePr>
        <p:xfrm>
          <a:off x="404486" y="2031690"/>
          <a:ext cx="8415985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84598">
                  <a:extLst>
                    <a:ext uri="{9D8B030D-6E8A-4147-A177-3AD203B41FA5}">
                      <a16:colId xmlns:a16="http://schemas.microsoft.com/office/drawing/2014/main" val="472058881"/>
                    </a:ext>
                  </a:extLst>
                </a:gridCol>
                <a:gridCol w="3531387">
                  <a:extLst>
                    <a:ext uri="{9D8B030D-6E8A-4147-A177-3AD203B41FA5}">
                      <a16:colId xmlns:a16="http://schemas.microsoft.com/office/drawing/2014/main" val="34044773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Dr. Doreen Siegfried</a:t>
                      </a:r>
                    </a:p>
                    <a:p>
                      <a:endParaRPr lang="de-DE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Leiterin Marketing und Public Relations</a:t>
                      </a:r>
                    </a:p>
                    <a:p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T. +49 431 8814-455 </a:t>
                      </a:r>
                    </a:p>
                    <a:p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E. </a:t>
                      </a:r>
                      <a:r>
                        <a:rPr lang="de-DE" sz="2000" b="0" u="none" dirty="0" smtClean="0">
                          <a:solidFill>
                            <a:schemeClr val="tx1"/>
                          </a:solidFill>
                        </a:rPr>
                        <a:t>d.siegfried@zbw.eu</a:t>
                      </a:r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  <a:p>
                      <a:r>
                        <a:rPr lang="de-DE" sz="2000" b="0" u="sng" dirty="0" smtClean="0">
                          <a:solidFill>
                            <a:schemeClr val="tx1"/>
                          </a:solidFill>
                          <a:hlinkClick r:id="rId2" tooltip="http://www.zbw.eu/&#10;blocked::http://www.zbw.eu/"/>
                        </a:rPr>
                        <a:t>www.zbw.eu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solidFill>
                            <a:schemeClr val="tx1"/>
                          </a:solidFill>
                          <a:effectLst/>
                        </a:rPr>
                        <a:t>Dr. Guido Scherp</a:t>
                      </a:r>
                      <a:r>
                        <a:rPr lang="de-DE" sz="2000" b="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de-DE" sz="2000" b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de-DE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de-DE" sz="2000" b="0" dirty="0" smtClean="0">
                          <a:solidFill>
                            <a:schemeClr val="tx1"/>
                          </a:solidFill>
                          <a:effectLst/>
                        </a:rPr>
                        <a:t>Leiter Open-Science-Transfer</a:t>
                      </a:r>
                    </a:p>
                    <a:p>
                      <a:r>
                        <a:rPr lang="de-DE" sz="2000" b="0" dirty="0" smtClean="0">
                          <a:solidFill>
                            <a:schemeClr val="tx1"/>
                          </a:solidFill>
                          <a:effectLst/>
                        </a:rPr>
                        <a:t>T. +49 431 8814-456</a:t>
                      </a:r>
                    </a:p>
                    <a:p>
                      <a:r>
                        <a:rPr lang="de-DE" sz="2000" b="0" dirty="0" smtClean="0">
                          <a:solidFill>
                            <a:schemeClr val="tx1"/>
                          </a:solidFill>
                          <a:effectLst/>
                        </a:rPr>
                        <a:t>E. g.scherp@zbw.eu </a:t>
                      </a:r>
                    </a:p>
                    <a:p>
                      <a:pPr marL="0" marR="0" lvl="0" indent="0" algn="l" defTabSz="5739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u="sng" dirty="0" smtClean="0">
                          <a:solidFill>
                            <a:schemeClr val="tx1"/>
                          </a:solidFill>
                          <a:hlinkClick r:id="rId2" tooltip="http://www.zbw.eu/&#10;blocked::http://www.zbw.eu/"/>
                        </a:rPr>
                        <a:t>www.zbw.eu</a:t>
                      </a:r>
                      <a:endParaRPr lang="de-DE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50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10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239602"/>
            <a:ext cx="8243996" cy="2154436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/>
              <a:t>Wie bringe ich international gleich vier</a:t>
            </a:r>
            <a:r>
              <a:rPr lang="de-DE" sz="2400" b="1" dirty="0"/>
              <a:t> Stakeholder-Gruppen</a:t>
            </a:r>
            <a:r>
              <a:rPr lang="de-DE" sz="2400" dirty="0"/>
              <a:t> zu einem Thema zusammen? </a:t>
            </a:r>
            <a:endParaRPr lang="de-DE" sz="2400" dirty="0" smtClean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Wie </a:t>
            </a:r>
            <a:r>
              <a:rPr lang="de-DE" sz="2400" b="1" dirty="0"/>
              <a:t>aktiviere</a:t>
            </a:r>
            <a:r>
              <a:rPr lang="de-DE" sz="2400" dirty="0"/>
              <a:t> ich alle vier Gruppen gleichermaßen? </a:t>
            </a:r>
            <a:endParaRPr lang="de-DE" sz="2400" dirty="0" smtClean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Wie </a:t>
            </a:r>
            <a:r>
              <a:rPr lang="de-DE" sz="2400" b="1" dirty="0"/>
              <a:t>organisiere</a:t>
            </a:r>
            <a:r>
              <a:rPr lang="de-DE" sz="2400" dirty="0"/>
              <a:t> ich den gleichwertigen </a:t>
            </a:r>
            <a:r>
              <a:rPr lang="de-DE" sz="2400" b="1" dirty="0"/>
              <a:t>Perspektivenwechsel</a:t>
            </a:r>
            <a:r>
              <a:rPr lang="de-DE" sz="2400" dirty="0"/>
              <a:t> aller </a:t>
            </a:r>
            <a:r>
              <a:rPr lang="de-DE" sz="2400" dirty="0" err="1"/>
              <a:t>Vertreter:innen</a:t>
            </a:r>
            <a:r>
              <a:rPr lang="de-DE" sz="2400" dirty="0"/>
              <a:t>? 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Themen für die Speakers Corner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smtClean="0"/>
              <a:t>Seite </a:t>
            </a:r>
            <a:fld id="{A254B5CB-9231-4E8A-8CE2-E25F7BB92403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047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49" y="231489"/>
            <a:ext cx="8640452" cy="3903485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smtClean="0"/>
              <a:t>Seite </a:t>
            </a:r>
            <a:fld id="{A254B5CB-9231-4E8A-8CE2-E25F7BB92403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5774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357658"/>
            <a:ext cx="8243996" cy="3013646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/>
              <a:t>Voranbringen der Open-Science-Bewegung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Diskursformat </a:t>
            </a:r>
            <a:r>
              <a:rPr lang="de-DE" sz="2400" dirty="0"/>
              <a:t>starten für </a:t>
            </a:r>
            <a:r>
              <a:rPr lang="de-DE" sz="2400" dirty="0" smtClean="0"/>
              <a:t>kondensierten </a:t>
            </a:r>
            <a:r>
              <a:rPr lang="de-DE" sz="2400" dirty="0"/>
              <a:t>Austausch </a:t>
            </a:r>
            <a:endParaRPr lang="de-DE" sz="24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Vernetzung </a:t>
            </a:r>
            <a:r>
              <a:rPr lang="de-DE" sz="2400" dirty="0"/>
              <a:t>unterschiedlicher Interessensgruppen zu Open Science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Internationale Community-Arbeit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Erweitern des eigenen Open-Science-Netzwerkes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/>
              <a:t>Erweitern </a:t>
            </a:r>
            <a:r>
              <a:rPr lang="de-DE" sz="2400" dirty="0" smtClean="0"/>
              <a:t>der eigenen Perspektiven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Um welches Ziel geht es?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smtClean="0"/>
              <a:t>Seite </a:t>
            </a:r>
            <a:fld id="{A254B5CB-9231-4E8A-8CE2-E25F7BB92403}" type="slidenum">
              <a:rPr lang="de-DE" altLang="de-DE" smtClean="0"/>
              <a:pPr/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0898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239602"/>
            <a:ext cx="8243996" cy="3103414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de-DE" sz="2400" dirty="0" smtClean="0"/>
              <a:t>Organisationen, die </a:t>
            </a:r>
            <a:r>
              <a:rPr lang="de-DE" sz="2400" b="1" dirty="0" smtClean="0"/>
              <a:t>Forschung</a:t>
            </a:r>
            <a:r>
              <a:rPr lang="de-DE" sz="2400" dirty="0" smtClean="0"/>
              <a:t> betreiben</a:t>
            </a:r>
          </a:p>
          <a:p>
            <a:pPr marL="973137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Universitäten</a:t>
            </a:r>
          </a:p>
          <a:p>
            <a:pPr marL="973137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Hochschulen</a:t>
            </a:r>
          </a:p>
          <a:p>
            <a:pPr marL="973137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außeruniversitäre Forschungseinrichtungen</a:t>
            </a:r>
          </a:p>
          <a:p>
            <a:pPr marL="973137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außerakademische Forschungsgruppen</a:t>
            </a:r>
          </a:p>
          <a:p>
            <a:pPr marL="350837" lvl="1" indent="-342900">
              <a:spcAft>
                <a:spcPts val="600"/>
              </a:spcAft>
              <a:buFont typeface="+mj-lt"/>
              <a:buAutoNum type="arabicPeriod" startAt="2"/>
            </a:pPr>
            <a:r>
              <a:rPr lang="de-DE" sz="2400" b="1" dirty="0" smtClean="0"/>
              <a:t>Bibliotheken</a:t>
            </a:r>
            <a:r>
              <a:rPr lang="de-DE" sz="2400" dirty="0" smtClean="0"/>
              <a:t> &amp; Forschungsinfrastrukturen</a:t>
            </a:r>
          </a:p>
          <a:p>
            <a:pPr marL="350837" lvl="1" indent="-342900">
              <a:spcAft>
                <a:spcPts val="600"/>
              </a:spcAft>
              <a:buFont typeface="+mj-lt"/>
              <a:buAutoNum type="arabicPeriod" startAt="2"/>
            </a:pPr>
            <a:r>
              <a:rPr lang="de-DE" sz="2400" b="1" dirty="0" smtClean="0"/>
              <a:t>Verlage</a:t>
            </a:r>
            <a:r>
              <a:rPr lang="de-DE" sz="2400" dirty="0" smtClean="0"/>
              <a:t> &amp; Dienstleistungsanbieter</a:t>
            </a:r>
          </a:p>
          <a:p>
            <a:pPr marL="350837" lvl="1" indent="-342900">
              <a:spcAft>
                <a:spcPts val="600"/>
              </a:spcAft>
              <a:buFont typeface="+mj-lt"/>
              <a:buAutoNum type="arabicPeriod" startAt="2"/>
            </a:pPr>
            <a:r>
              <a:rPr lang="de-DE" sz="2400" dirty="0" err="1" smtClean="0"/>
              <a:t>Vertreter:innen</a:t>
            </a:r>
            <a:r>
              <a:rPr lang="de-DE" sz="2400" dirty="0" smtClean="0"/>
              <a:t> der </a:t>
            </a:r>
            <a:r>
              <a:rPr lang="de-DE" sz="2400" b="1" dirty="0" smtClean="0"/>
              <a:t>Wissenschaftspolitik</a:t>
            </a:r>
            <a:endParaRPr lang="de-DE" sz="2400" b="1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Wer sind die Zielgruppen?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smtClean="0"/>
              <a:t>Seite </a:t>
            </a:r>
            <a:fld id="{A254B5CB-9231-4E8A-8CE2-E25F7BB92403}" type="slidenum">
              <a:rPr lang="de-DE" altLang="de-DE" smtClean="0"/>
              <a:pPr/>
              <a:t>5</a:t>
            </a:fld>
            <a:endParaRPr lang="de-DE" alt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321" y="1027432"/>
            <a:ext cx="891803" cy="891803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829" y="1793422"/>
            <a:ext cx="891802" cy="89180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921" y="2795318"/>
            <a:ext cx="705617" cy="73448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214" y="3572987"/>
            <a:ext cx="1128663" cy="112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719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239602"/>
            <a:ext cx="8243996" cy="3334246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Rhythmus</a:t>
            </a:r>
            <a:r>
              <a:rPr lang="de-DE" sz="2400" dirty="0"/>
              <a:t>: alle 3 </a:t>
            </a:r>
            <a:r>
              <a:rPr lang="de-DE" sz="2400" dirty="0" smtClean="0"/>
              <a:t>Monate; 2 Tage / je 2 Stunden; online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/>
              <a:t>Beschränkung auf 30 </a:t>
            </a:r>
            <a:r>
              <a:rPr lang="de-DE" sz="2400" dirty="0" smtClean="0"/>
              <a:t>Personen, ausbalanciert, paritätisch</a:t>
            </a:r>
            <a:endParaRPr lang="de-DE" sz="24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1 </a:t>
            </a:r>
            <a:r>
              <a:rPr lang="de-DE" sz="2400" dirty="0"/>
              <a:t>Thema pro </a:t>
            </a:r>
            <a:r>
              <a:rPr lang="de-DE" sz="2400" dirty="0" smtClean="0"/>
              <a:t>Retreat, in kurzer Zeit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Start </a:t>
            </a:r>
            <a:r>
              <a:rPr lang="de-DE" sz="2400" dirty="0"/>
              <a:t>mit: „</a:t>
            </a:r>
            <a:r>
              <a:rPr lang="de-DE" sz="2400" b="1" dirty="0"/>
              <a:t>Research Evaluation – </a:t>
            </a:r>
            <a:r>
              <a:rPr lang="de-DE" sz="2400" b="1" dirty="0" err="1"/>
              <a:t>Promoting</a:t>
            </a:r>
            <a:r>
              <a:rPr lang="de-DE" sz="2400" b="1" dirty="0"/>
              <a:t> </a:t>
            </a:r>
            <a:r>
              <a:rPr lang="de-DE" sz="2400" b="1" dirty="0" err="1"/>
              <a:t>the</a:t>
            </a:r>
            <a:r>
              <a:rPr lang="de-DE" sz="2400" b="1" dirty="0"/>
              <a:t> Open Science </a:t>
            </a:r>
            <a:r>
              <a:rPr lang="de-DE" sz="2400" b="1" dirty="0" err="1"/>
              <a:t>movement</a:t>
            </a:r>
            <a:r>
              <a:rPr lang="de-DE" sz="2400" dirty="0"/>
              <a:t>“, </a:t>
            </a:r>
            <a:r>
              <a:rPr lang="de-DE" sz="2400" dirty="0" err="1"/>
              <a:t>Keynote</a:t>
            </a:r>
            <a:r>
              <a:rPr lang="de-DE" sz="2400" dirty="0"/>
              <a:t> durch </a:t>
            </a:r>
            <a:r>
              <a:rPr lang="de-DE" sz="2400" dirty="0">
                <a:hlinkClick r:id="rId2"/>
              </a:rPr>
              <a:t>Prof. Dr. Isabella </a:t>
            </a:r>
            <a:r>
              <a:rPr lang="de-DE" sz="2400" dirty="0" smtClean="0">
                <a:hlinkClick r:id="rId2"/>
              </a:rPr>
              <a:t>Peters</a:t>
            </a:r>
            <a:endParaRPr lang="de-DE" sz="24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/>
              <a:t>aktivistisches </a:t>
            </a:r>
            <a:r>
              <a:rPr lang="de-DE" sz="2400" dirty="0" smtClean="0"/>
              <a:t>Format – Bewerbung notwendig</a:t>
            </a:r>
            <a:endParaRPr lang="de-DE" sz="2400" dirty="0"/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de-DE" sz="2400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Wie sah das Konzept aus?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smtClean="0"/>
              <a:t>Seite </a:t>
            </a:r>
            <a:fld id="{A254B5CB-9231-4E8A-8CE2-E25F7BB92403}" type="slidenum">
              <a:rPr lang="de-DE" altLang="de-DE" smtClean="0"/>
              <a:pPr/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151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03548" y="3453282"/>
            <a:ext cx="8243996" cy="96180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Arbeit in einem </a:t>
            </a:r>
            <a:r>
              <a:rPr lang="de-DE" sz="2000" dirty="0" err="1" smtClean="0">
                <a:hlinkClick r:id="rId3"/>
              </a:rPr>
              <a:t>kollaborativen</a:t>
            </a:r>
            <a:r>
              <a:rPr lang="de-DE" sz="2000" dirty="0" smtClean="0">
                <a:hlinkClick r:id="rId3"/>
              </a:rPr>
              <a:t> Pad</a:t>
            </a:r>
            <a:r>
              <a:rPr lang="de-DE" sz="2000" dirty="0" smtClean="0"/>
              <a:t> (+ </a:t>
            </a:r>
            <a:r>
              <a:rPr lang="de-DE" sz="2000" dirty="0" err="1" smtClean="0"/>
              <a:t>Rapporteur:innen</a:t>
            </a:r>
            <a:r>
              <a:rPr lang="de-DE" sz="20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Unterschiedliche Beteiligungsart (mündlich vs. schriftlich)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Arbeit mit 35 Personen sehr dynamisch, keine Aktivierung notwendig</a:t>
            </a:r>
            <a:endParaRPr lang="de-DE" sz="2000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Und wie war es wirklich?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smtClean="0"/>
              <a:t>Seite </a:t>
            </a:r>
            <a:fld id="{A254B5CB-9231-4E8A-8CE2-E25F7BB92403}" type="slidenum">
              <a:rPr lang="de-DE" altLang="de-DE" smtClean="0"/>
              <a:pPr/>
              <a:t>7</a:t>
            </a:fld>
            <a:endParaRPr lang="de-DE" alt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690032"/>
              </p:ext>
            </p:extLst>
          </p:nvPr>
        </p:nvGraphicFramePr>
        <p:xfrm>
          <a:off x="404535" y="1239602"/>
          <a:ext cx="8271152" cy="192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35576">
                  <a:extLst>
                    <a:ext uri="{9D8B030D-6E8A-4147-A177-3AD203B41FA5}">
                      <a16:colId xmlns:a16="http://schemas.microsoft.com/office/drawing/2014/main" val="3327110341"/>
                    </a:ext>
                  </a:extLst>
                </a:gridCol>
                <a:gridCol w="4135576">
                  <a:extLst>
                    <a:ext uri="{9D8B030D-6E8A-4147-A177-3AD203B41FA5}">
                      <a16:colId xmlns:a16="http://schemas.microsoft.com/office/drawing/2014/main" val="16382844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Tag 1</a:t>
                      </a:r>
                    </a:p>
                    <a:p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Open Science und Forschungsevaluierung: Was haben wir (nicht) gelernt?</a:t>
                      </a:r>
                    </a:p>
                    <a:p>
                      <a:endParaRPr lang="de-DE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Arbeit in zwei Arbeitsgruppen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Tag 2</a:t>
                      </a:r>
                    </a:p>
                    <a:p>
                      <a:r>
                        <a:rPr lang="de-DE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Vision:</a:t>
                      </a:r>
                      <a:r>
                        <a:rPr lang="de-DE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Wie sieht Forschungs</a:t>
                      </a:r>
                      <a:r>
                        <a:rPr lang="de-DE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evaluierung</a:t>
                      </a:r>
                      <a:r>
                        <a:rPr lang="de-DE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de-DE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Jahren aus?</a:t>
                      </a:r>
                    </a:p>
                    <a:p>
                      <a:pPr marL="0" marR="0" lvl="0" indent="0" algn="l" defTabSz="5739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5739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Arbeit in zwei Arbeitsgruppen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587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96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239602"/>
            <a:ext cx="8243996" cy="288540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TN sollten Vision möglichst präzise als „Tweets“ formulieren, danach </a:t>
            </a:r>
            <a:r>
              <a:rPr lang="de-DE" dirty="0" err="1" smtClean="0"/>
              <a:t>Voting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Auswahl der Top „Tweets“</a:t>
            </a:r>
          </a:p>
          <a:p>
            <a:pPr marL="746125" lvl="3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Data </a:t>
            </a:r>
            <a:r>
              <a:rPr lang="en-US" sz="1400" dirty="0"/>
              <a:t>and software publications have become “full citizens” of the publication world, contributing to researchers’ reputation. </a:t>
            </a:r>
          </a:p>
          <a:p>
            <a:pPr marL="746125" lvl="3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Publishing </a:t>
            </a:r>
            <a:r>
              <a:rPr lang="en-US" sz="1400" dirty="0"/>
              <a:t>negative results will be the normal, researchers will not be blamed for </a:t>
            </a:r>
            <a:r>
              <a:rPr lang="en-US" sz="1400" dirty="0" smtClean="0"/>
              <a:t>them.</a:t>
            </a:r>
          </a:p>
          <a:p>
            <a:pPr marL="746125" lvl="3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As </a:t>
            </a:r>
            <a:r>
              <a:rPr lang="en-US" sz="1400" dirty="0"/>
              <a:t>research is open, it is fully evaluated by external entities thereby removing internal politics. </a:t>
            </a:r>
            <a:endParaRPr lang="en-US" sz="1400" dirty="0" smtClean="0"/>
          </a:p>
          <a:p>
            <a:pPr marL="746125" lvl="3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term “Open Science” is a thing of the </a:t>
            </a:r>
            <a:r>
              <a:rPr lang="en-US" sz="1400" dirty="0" smtClean="0"/>
              <a:t>past …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Bericht </a:t>
            </a:r>
            <a:r>
              <a:rPr lang="de-DE" dirty="0" smtClean="0"/>
              <a:t>im ZBW </a:t>
            </a:r>
            <a:r>
              <a:rPr lang="de-DE" dirty="0" err="1" smtClean="0"/>
              <a:t>MediaTalk</a:t>
            </a:r>
            <a:r>
              <a:rPr lang="de-DE" dirty="0"/>
              <a:t> Blog (</a:t>
            </a:r>
            <a:r>
              <a:rPr lang="de-DE" dirty="0" smtClean="0">
                <a:hlinkClick r:id="rId3"/>
              </a:rPr>
              <a:t>www.zbw-mediatalk.eu</a:t>
            </a:r>
            <a:r>
              <a:rPr lang="de-DE" dirty="0" smtClean="0"/>
              <a:t>) folgt, darin ist auch das kollaborative Dokument (anonymisiert) verlinkt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Was ist dabei herausgekommen?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smtClean="0"/>
              <a:t>Seite </a:t>
            </a:r>
            <a:fld id="{A254B5CB-9231-4E8A-8CE2-E25F7BB92403}" type="slidenum">
              <a:rPr lang="de-DE" altLang="de-DE" smtClean="0"/>
              <a:pPr/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9818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90973" y="1370631"/>
            <a:ext cx="3924436" cy="756084"/>
          </a:xfrm>
        </p:spPr>
        <p:txBody>
          <a:bodyPr/>
          <a:lstStyle/>
          <a:p>
            <a:pPr algn="r"/>
            <a:r>
              <a:rPr lang="de-DE" sz="2400" dirty="0"/>
              <a:t>33 Teilnehmer:innen </a:t>
            </a:r>
            <a:endParaRPr lang="de-DE" sz="2400" dirty="0" smtClean="0"/>
          </a:p>
          <a:p>
            <a:pPr algn="r"/>
            <a:r>
              <a:rPr lang="de-DE" sz="2400" dirty="0" smtClean="0"/>
              <a:t>aus </a:t>
            </a:r>
            <a:r>
              <a:rPr lang="de-DE" sz="2400" dirty="0"/>
              <a:t>13 </a:t>
            </a:r>
            <a:r>
              <a:rPr lang="de-DE" sz="2400" dirty="0" smtClean="0"/>
              <a:t>Ländern</a:t>
            </a:r>
          </a:p>
          <a:p>
            <a:r>
              <a:rPr lang="de-DE" dirty="0"/>
              <a:t> </a:t>
            </a:r>
          </a:p>
          <a:p>
            <a:pPr algn="r"/>
            <a:endParaRPr lang="de-DE" sz="2400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Internationalität des Open Science Retreat #1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smtClean="0"/>
              <a:t>Seite </a:t>
            </a:r>
            <a:fld id="{A254B5CB-9231-4E8A-8CE2-E25F7BB92403}" type="slidenum">
              <a:rPr lang="de-DE" altLang="de-DE" smtClean="0"/>
              <a:pPr/>
              <a:t>9</a:t>
            </a:fld>
            <a:endParaRPr lang="de-DE" alt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370631"/>
            <a:ext cx="4409292" cy="29447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feld 5"/>
          <p:cNvSpPr txBox="1"/>
          <p:nvPr/>
        </p:nvSpPr>
        <p:spPr>
          <a:xfrm>
            <a:off x="294711" y="2355726"/>
            <a:ext cx="3780420" cy="312393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u="sng" dirty="0"/>
              <a:t>Deutschland</a:t>
            </a:r>
            <a:r>
              <a:rPr lang="de-DE" sz="1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USA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Spanien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Portugal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/>
              <a:t>Malaysia</a:t>
            </a:r>
            <a:endParaRPr 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/>
              <a:t>China </a:t>
            </a:r>
            <a:endParaRPr 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/>
              <a:t>Italien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/>
              <a:t>Frankreich</a:t>
            </a:r>
            <a:endParaRPr 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smtClean="0"/>
              <a:t>Indien</a:t>
            </a:r>
            <a:endParaRPr 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/>
              <a:t>Simbabwe</a:t>
            </a:r>
            <a:endParaRPr 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/>
              <a:t>Dänemark</a:t>
            </a:r>
            <a:endParaRPr 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Belgien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UK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123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Vorlage_Master_CC_neu">
  <a:themeElements>
    <a:clrScheme name="Leere Präsentation 1">
      <a:dk1>
        <a:srgbClr val="000000"/>
      </a:dk1>
      <a:lt1>
        <a:srgbClr val="FFFFFF"/>
      </a:lt1>
      <a:dk2>
        <a:srgbClr val="FF9900"/>
      </a:dk2>
      <a:lt2>
        <a:srgbClr val="3366FF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4D4D4D"/>
      </a:hlink>
      <a:folHlink>
        <a:srgbClr val="292929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241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241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FF9900"/>
        </a:dk2>
        <a:lt2>
          <a:srgbClr val="3366FF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4D4D4D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eere Präsentation 1">
    <a:dk1>
      <a:srgbClr val="000000"/>
    </a:dk1>
    <a:lt1>
      <a:srgbClr val="FFFFFF"/>
    </a:lt1>
    <a:dk2>
      <a:srgbClr val="FF9900"/>
    </a:dk2>
    <a:lt2>
      <a:srgbClr val="3366FF"/>
    </a:lt2>
    <a:accent1>
      <a:srgbClr val="B2B2B2"/>
    </a:accent1>
    <a:accent2>
      <a:srgbClr val="808080"/>
    </a:accent2>
    <a:accent3>
      <a:srgbClr val="FFFFFF"/>
    </a:accent3>
    <a:accent4>
      <a:srgbClr val="000000"/>
    </a:accent4>
    <a:accent5>
      <a:srgbClr val="D5D5D5"/>
    </a:accent5>
    <a:accent6>
      <a:srgbClr val="737373"/>
    </a:accent6>
    <a:hlink>
      <a:srgbClr val="4D4D4D"/>
    </a:hlink>
    <a:folHlink>
      <a:srgbClr val="29292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551</Words>
  <Application>Microsoft Office PowerPoint</Application>
  <PresentationFormat>Bildschirmpräsentation (16:9)</PresentationFormat>
  <Paragraphs>111</Paragraphs>
  <Slides>12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Symbol</vt:lpstr>
      <vt:lpstr>Times New Roman</vt:lpstr>
      <vt:lpstr>PPT_Vorlage_Master_CC_neu</vt:lpstr>
      <vt:lpstr>PowerPoint-Präsentation</vt:lpstr>
      <vt:lpstr>Themen für die Speakers Corner</vt:lpstr>
      <vt:lpstr>PowerPoint-Präsentation</vt:lpstr>
      <vt:lpstr>Um welches Ziel geht es?</vt:lpstr>
      <vt:lpstr>Wer sind die Zielgruppen?</vt:lpstr>
      <vt:lpstr>Wie sah das Konzept aus?</vt:lpstr>
      <vt:lpstr>Und wie war es wirklich?</vt:lpstr>
      <vt:lpstr>Was ist dabei herausgekommen?</vt:lpstr>
      <vt:lpstr>Internationalität des Open Science Retreat #1</vt:lpstr>
      <vt:lpstr>Learnings für das nächste Retreat</vt:lpstr>
      <vt:lpstr>Und wie geht es weiter?</vt:lpstr>
      <vt:lpstr>Wir freuen uns auf Fragen und Anregungen!</vt:lpstr>
    </vt:vector>
  </TitlesOfParts>
  <Company>- ETH0 -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PPT</dc:creator>
  <cp:lastModifiedBy>Siegfried, Doreen</cp:lastModifiedBy>
  <cp:revision>527</cp:revision>
  <dcterms:created xsi:type="dcterms:W3CDTF">2010-06-01T08:25:26Z</dcterms:created>
  <dcterms:modified xsi:type="dcterms:W3CDTF">2021-12-01T09:23:57Z</dcterms:modified>
</cp:coreProperties>
</file>