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20"/>
  </p:notesMasterIdLst>
  <p:handoutMasterIdLst>
    <p:handoutMasterId r:id="rId21"/>
  </p:handoutMasterIdLst>
  <p:sldIdLst>
    <p:sldId id="788" r:id="rId2"/>
    <p:sldId id="791" r:id="rId3"/>
    <p:sldId id="708" r:id="rId4"/>
    <p:sldId id="739" r:id="rId5"/>
    <p:sldId id="282" r:id="rId6"/>
    <p:sldId id="855" r:id="rId7"/>
    <p:sldId id="864" r:id="rId8"/>
    <p:sldId id="856" r:id="rId9"/>
    <p:sldId id="857" r:id="rId10"/>
    <p:sldId id="861" r:id="rId11"/>
    <p:sldId id="862" r:id="rId12"/>
    <p:sldId id="816" r:id="rId13"/>
    <p:sldId id="863" r:id="rId14"/>
    <p:sldId id="706" r:id="rId15"/>
    <p:sldId id="868" r:id="rId16"/>
    <p:sldId id="865" r:id="rId17"/>
    <p:sldId id="870" r:id="rId18"/>
    <p:sldId id="866" r:id="rId19"/>
  </p:sldIdLst>
  <p:sldSz cx="9144000" cy="6858000" type="screen4x3"/>
  <p:notesSz cx="6858000" cy="9144000"/>
  <p:defaultTextStyle>
    <a:defPPr>
      <a:defRPr lang="en-US"/>
    </a:defPPr>
    <a:lvl1pPr algn="l" rtl="0" fontAlgn="base">
      <a:spcBef>
        <a:spcPct val="50000"/>
      </a:spcBef>
      <a:spcAft>
        <a:spcPct val="0"/>
      </a:spcAft>
      <a:defRPr sz="1200" kern="1200">
        <a:solidFill>
          <a:schemeClr val="tx1"/>
        </a:solidFill>
        <a:latin typeface="Arial" charset="0"/>
        <a:ea typeface="+mn-ea"/>
        <a:cs typeface="+mn-cs"/>
      </a:defRPr>
    </a:lvl1pPr>
    <a:lvl2pPr marL="457200" algn="l" rtl="0" fontAlgn="base">
      <a:spcBef>
        <a:spcPct val="50000"/>
      </a:spcBef>
      <a:spcAft>
        <a:spcPct val="0"/>
      </a:spcAft>
      <a:defRPr sz="1200" kern="1200">
        <a:solidFill>
          <a:schemeClr val="tx1"/>
        </a:solidFill>
        <a:latin typeface="Arial" charset="0"/>
        <a:ea typeface="+mn-ea"/>
        <a:cs typeface="+mn-cs"/>
      </a:defRPr>
    </a:lvl2pPr>
    <a:lvl3pPr marL="914400" algn="l" rtl="0" fontAlgn="base">
      <a:spcBef>
        <a:spcPct val="50000"/>
      </a:spcBef>
      <a:spcAft>
        <a:spcPct val="0"/>
      </a:spcAft>
      <a:defRPr sz="1200" kern="1200">
        <a:solidFill>
          <a:schemeClr val="tx1"/>
        </a:solidFill>
        <a:latin typeface="Arial" charset="0"/>
        <a:ea typeface="+mn-ea"/>
        <a:cs typeface="+mn-cs"/>
      </a:defRPr>
    </a:lvl3pPr>
    <a:lvl4pPr marL="1371600" algn="l" rtl="0" fontAlgn="base">
      <a:spcBef>
        <a:spcPct val="50000"/>
      </a:spcBef>
      <a:spcAft>
        <a:spcPct val="0"/>
      </a:spcAft>
      <a:defRPr sz="1200" kern="1200">
        <a:solidFill>
          <a:schemeClr val="tx1"/>
        </a:solidFill>
        <a:latin typeface="Arial" charset="0"/>
        <a:ea typeface="+mn-ea"/>
        <a:cs typeface="+mn-cs"/>
      </a:defRPr>
    </a:lvl4pPr>
    <a:lvl5pPr marL="1828800" algn="l" rtl="0" fontAlgn="base">
      <a:spcBef>
        <a:spcPct val="5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Abschnitt ohne Titel" id="{6CC9C9EB-0C2F-104A-8982-3F3E81A58A98}">
          <p14:sldIdLst>
            <p14:sldId id="788"/>
            <p14:sldId id="791"/>
            <p14:sldId id="708"/>
            <p14:sldId id="739"/>
            <p14:sldId id="282"/>
            <p14:sldId id="855"/>
            <p14:sldId id="864"/>
            <p14:sldId id="856"/>
            <p14:sldId id="857"/>
            <p14:sldId id="861"/>
            <p14:sldId id="862"/>
            <p14:sldId id="816"/>
            <p14:sldId id="863"/>
            <p14:sldId id="706"/>
            <p14:sldId id="868"/>
            <p14:sldId id="865"/>
            <p14:sldId id="870"/>
            <p14:sldId id="8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ystyna Strozyk" initials="KS" lastIdx="44" clrIdx="0"/>
  <p:cmAuthor id="1" name="Microsoft Office User" initials="MOU" lastIdx="2"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6027"/>
    <a:srgbClr val="FF5B21"/>
    <a:srgbClr val="F7ED8E"/>
    <a:srgbClr val="CC9900"/>
    <a:srgbClr val="FFE029"/>
    <a:srgbClr val="E5511F"/>
    <a:srgbClr val="FF5838"/>
    <a:srgbClr val="00FD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0972" autoAdjust="0"/>
  </p:normalViewPr>
  <p:slideViewPr>
    <p:cSldViewPr>
      <p:cViewPr varScale="1">
        <p:scale>
          <a:sx n="91" d="100"/>
          <a:sy n="91" d="100"/>
        </p:scale>
        <p:origin x="1776" y="176"/>
      </p:cViewPr>
      <p:guideLst>
        <p:guide orient="horz" pos="2160"/>
        <p:guide pos="2880"/>
      </p:guideLst>
    </p:cSldViewPr>
  </p:slideViewPr>
  <p:outlineViewPr>
    <p:cViewPr>
      <p:scale>
        <a:sx n="33" d="100"/>
        <a:sy n="33" d="100"/>
      </p:scale>
      <p:origin x="0" y="2376"/>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51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8" Type="http://schemas.openxmlformats.org/officeDocument/2006/relationships/slide" Target="slides/slide14.xml"/><Relationship Id="rId3" Type="http://schemas.openxmlformats.org/officeDocument/2006/relationships/slide" Target="slides/slide3.xml"/><Relationship Id="rId7" Type="http://schemas.openxmlformats.org/officeDocument/2006/relationships/slide" Target="slides/slide13.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9.xml"/><Relationship Id="rId5" Type="http://schemas.openxmlformats.org/officeDocument/2006/relationships/slide" Target="slides/slide8.xml"/><Relationship Id="rId4"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a:latin typeface="Times New Roman" pitchFamily="18" charset="0"/>
              </a:defRPr>
            </a:lvl1pPr>
          </a:lstStyle>
          <a:p>
            <a:pPr>
              <a:defRPr/>
            </a:pPr>
            <a:endParaRPr lang="de-DE"/>
          </a:p>
        </p:txBody>
      </p:sp>
      <p:sp>
        <p:nvSpPr>
          <p:cNvPr id="1853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a:latin typeface="Times New Roman" pitchFamily="18" charset="0"/>
              </a:defRPr>
            </a:lvl1pPr>
          </a:lstStyle>
          <a:p>
            <a:pPr>
              <a:defRPr/>
            </a:pPr>
            <a:endParaRPr lang="de-DE"/>
          </a:p>
        </p:txBody>
      </p:sp>
      <p:sp>
        <p:nvSpPr>
          <p:cNvPr id="1853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a:latin typeface="Times New Roman" pitchFamily="18" charset="0"/>
              </a:defRPr>
            </a:lvl1pPr>
          </a:lstStyle>
          <a:p>
            <a:pPr>
              <a:defRPr/>
            </a:pPr>
            <a:endParaRPr lang="de-DE"/>
          </a:p>
        </p:txBody>
      </p:sp>
      <p:sp>
        <p:nvSpPr>
          <p:cNvPr id="1853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a:latin typeface="Times New Roman" pitchFamily="18" charset="0"/>
              </a:defRPr>
            </a:lvl1pPr>
          </a:lstStyle>
          <a:p>
            <a:pPr>
              <a:defRPr/>
            </a:pPr>
            <a:fld id="{9B6EE8F9-150B-42F1-A5AB-61D9D72FADB0}" type="slidenum">
              <a:rPr lang="de-DE"/>
              <a:pPr>
                <a:defRPr/>
              </a:pPr>
              <a:t>‹Nr.›</a:t>
            </a:fld>
            <a:endParaRPr lang="de-DE"/>
          </a:p>
        </p:txBody>
      </p:sp>
    </p:spTree>
    <p:extLst>
      <p:ext uri="{BB962C8B-B14F-4D97-AF65-F5344CB8AC3E}">
        <p14:creationId xmlns:p14="http://schemas.microsoft.com/office/powerpoint/2010/main" val="3252987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a:latin typeface="Times New Roman" pitchFamily="18" charset="0"/>
              </a:defRPr>
            </a:lvl1pPr>
          </a:lstStyle>
          <a:p>
            <a:pPr>
              <a:defRPr/>
            </a:pPr>
            <a:endParaRPr lang="de-DE"/>
          </a:p>
        </p:txBody>
      </p:sp>
      <p:sp>
        <p:nvSpPr>
          <p:cNvPr id="522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a:latin typeface="Times New Roman" pitchFamily="18" charset="0"/>
              </a:defRPr>
            </a:lvl1pPr>
          </a:lstStyle>
          <a:p>
            <a:pPr>
              <a:defRPr/>
            </a:pPr>
            <a:endParaRPr lang="de-DE"/>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22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22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a:latin typeface="Times New Roman" pitchFamily="18" charset="0"/>
              </a:defRPr>
            </a:lvl1pPr>
          </a:lstStyle>
          <a:p>
            <a:pPr>
              <a:defRPr/>
            </a:pPr>
            <a:endParaRPr lang="de-DE"/>
          </a:p>
        </p:txBody>
      </p:sp>
      <p:sp>
        <p:nvSpPr>
          <p:cNvPr id="522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a:latin typeface="Times New Roman" pitchFamily="18" charset="0"/>
              </a:defRPr>
            </a:lvl1pPr>
          </a:lstStyle>
          <a:p>
            <a:pPr>
              <a:defRPr/>
            </a:pPr>
            <a:fld id="{C89AF938-B6FB-4DBC-9638-D47E4626332B}" type="slidenum">
              <a:rPr lang="de-DE"/>
              <a:pPr>
                <a:defRPr/>
              </a:pPr>
              <a:t>‹Nr.›</a:t>
            </a:fld>
            <a:endParaRPr lang="de-DE"/>
          </a:p>
        </p:txBody>
      </p:sp>
    </p:spTree>
    <p:extLst>
      <p:ext uri="{BB962C8B-B14F-4D97-AF65-F5344CB8AC3E}">
        <p14:creationId xmlns:p14="http://schemas.microsoft.com/office/powerpoint/2010/main" val="16102046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9EFE2608-CCEC-4A89-9690-5102D560E9DA}" type="slidenum">
              <a:rPr lang="de-DE" smtClean="0"/>
              <a:pPr/>
              <a:t>1</a:t>
            </a:fld>
            <a:endParaRPr lang="de-DE"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de-DE" b="0" dirty="0"/>
          </a:p>
        </p:txBody>
      </p:sp>
    </p:spTree>
    <p:extLst>
      <p:ext uri="{BB962C8B-B14F-4D97-AF65-F5344CB8AC3E}">
        <p14:creationId xmlns:p14="http://schemas.microsoft.com/office/powerpoint/2010/main" val="2879557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89AF938-B6FB-4DBC-9638-D47E4626332B}" type="slidenum">
              <a:rPr lang="de-DE" smtClean="0"/>
              <a:pPr>
                <a:defRPr/>
              </a:pPr>
              <a:t>10</a:t>
            </a:fld>
            <a:endParaRPr lang="de-DE"/>
          </a:p>
        </p:txBody>
      </p:sp>
    </p:spTree>
    <p:extLst>
      <p:ext uri="{BB962C8B-B14F-4D97-AF65-F5344CB8AC3E}">
        <p14:creationId xmlns:p14="http://schemas.microsoft.com/office/powerpoint/2010/main" val="3039922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89AF938-B6FB-4DBC-9638-D47E4626332B}" type="slidenum">
              <a:rPr lang="de-DE" smtClean="0"/>
              <a:pPr>
                <a:defRPr/>
              </a:pPr>
              <a:t>11</a:t>
            </a:fld>
            <a:endParaRPr lang="de-DE"/>
          </a:p>
        </p:txBody>
      </p:sp>
    </p:spTree>
    <p:extLst>
      <p:ext uri="{BB962C8B-B14F-4D97-AF65-F5344CB8AC3E}">
        <p14:creationId xmlns:p14="http://schemas.microsoft.com/office/powerpoint/2010/main" val="1560949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89AF938-B6FB-4DBC-9638-D47E4626332B}" type="slidenum">
              <a:rPr lang="de-DE" smtClean="0"/>
              <a:pPr>
                <a:defRPr/>
              </a:pPr>
              <a:t>12</a:t>
            </a:fld>
            <a:endParaRPr lang="de-DE"/>
          </a:p>
        </p:txBody>
      </p:sp>
    </p:spTree>
    <p:extLst>
      <p:ext uri="{BB962C8B-B14F-4D97-AF65-F5344CB8AC3E}">
        <p14:creationId xmlns:p14="http://schemas.microsoft.com/office/powerpoint/2010/main" val="2112220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82AEE532-BD99-4FD9-9ACD-5E1FC8512944}" type="slidenum">
              <a:rPr lang="de-DE" smtClean="0"/>
              <a:pPr/>
              <a:t>13</a:t>
            </a:fld>
            <a:endParaRPr lang="de-D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de-DE" dirty="0"/>
          </a:p>
        </p:txBody>
      </p:sp>
    </p:spTree>
    <p:extLst>
      <p:ext uri="{BB962C8B-B14F-4D97-AF65-F5344CB8AC3E}">
        <p14:creationId xmlns:p14="http://schemas.microsoft.com/office/powerpoint/2010/main" val="418276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A442EEE5-E0E0-4351-8CE0-7EDECF10ED02}" type="slidenum">
              <a:rPr lang="de-DE" smtClean="0"/>
              <a:pPr/>
              <a:t>14</a:t>
            </a:fld>
            <a:endParaRPr lang="de-DE"/>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dirty="0"/>
          </a:p>
        </p:txBody>
      </p:sp>
    </p:spTree>
    <p:extLst>
      <p:ext uri="{BB962C8B-B14F-4D97-AF65-F5344CB8AC3E}">
        <p14:creationId xmlns:p14="http://schemas.microsoft.com/office/powerpoint/2010/main" val="187857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B8BF6AA-B0E0-475B-89F1-DC59E441C14F}" type="slidenum">
              <a:rPr lang="de-DE" smtClean="0"/>
              <a:pPr/>
              <a:t>2</a:t>
            </a:fld>
            <a:endParaRPr lang="de-DE"/>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de-DE" dirty="0"/>
          </a:p>
        </p:txBody>
      </p:sp>
    </p:spTree>
    <p:extLst>
      <p:ext uri="{BB962C8B-B14F-4D97-AF65-F5344CB8AC3E}">
        <p14:creationId xmlns:p14="http://schemas.microsoft.com/office/powerpoint/2010/main" val="1708965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B8BF6AA-B0E0-475B-89F1-DC59E441C14F}" type="slidenum">
              <a:rPr lang="de-DE" smtClean="0"/>
              <a:pPr/>
              <a:t>3</a:t>
            </a:fld>
            <a:endParaRPr lang="de-DE"/>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de-DE" baseline="0" dirty="0"/>
          </a:p>
        </p:txBody>
      </p:sp>
    </p:spTree>
    <p:extLst>
      <p:ext uri="{BB962C8B-B14F-4D97-AF65-F5344CB8AC3E}">
        <p14:creationId xmlns:p14="http://schemas.microsoft.com/office/powerpoint/2010/main" val="1522298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B8BF6AA-B0E0-475B-89F1-DC59E441C14F}" type="slidenum">
              <a:rPr lang="de-DE" smtClean="0"/>
              <a:pPr/>
              <a:t>4</a:t>
            </a:fld>
            <a:endParaRPr lang="de-DE"/>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de-DE" baseline="0" dirty="0"/>
          </a:p>
        </p:txBody>
      </p:sp>
    </p:spTree>
    <p:extLst>
      <p:ext uri="{BB962C8B-B14F-4D97-AF65-F5344CB8AC3E}">
        <p14:creationId xmlns:p14="http://schemas.microsoft.com/office/powerpoint/2010/main" val="2126585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5414B68-0042-4DE8-8098-F31B2EE73F51}" type="slidenum">
              <a:rPr lang="de-DE" smtClean="0"/>
              <a:t>5</a:t>
            </a:fld>
            <a:endParaRPr lang="de-DE"/>
          </a:p>
        </p:txBody>
      </p:sp>
    </p:spTree>
    <p:extLst>
      <p:ext uri="{BB962C8B-B14F-4D97-AF65-F5344CB8AC3E}">
        <p14:creationId xmlns:p14="http://schemas.microsoft.com/office/powerpoint/2010/main" val="2751282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89AF938-B6FB-4DBC-9638-D47E4626332B}" type="slidenum">
              <a:rPr lang="de-DE" smtClean="0"/>
              <a:pPr>
                <a:defRPr/>
              </a:pPr>
              <a:t>6</a:t>
            </a:fld>
            <a:endParaRPr lang="de-DE"/>
          </a:p>
        </p:txBody>
      </p:sp>
    </p:spTree>
    <p:extLst>
      <p:ext uri="{BB962C8B-B14F-4D97-AF65-F5344CB8AC3E}">
        <p14:creationId xmlns:p14="http://schemas.microsoft.com/office/powerpoint/2010/main" val="226959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89AF938-B6FB-4DBC-9638-D47E4626332B}" type="slidenum">
              <a:rPr lang="de-DE" smtClean="0"/>
              <a:pPr>
                <a:defRPr/>
              </a:pPr>
              <a:t>7</a:t>
            </a:fld>
            <a:endParaRPr lang="de-DE"/>
          </a:p>
        </p:txBody>
      </p:sp>
    </p:spTree>
    <p:extLst>
      <p:ext uri="{BB962C8B-B14F-4D97-AF65-F5344CB8AC3E}">
        <p14:creationId xmlns:p14="http://schemas.microsoft.com/office/powerpoint/2010/main" val="4160472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82AEE532-BD99-4FD9-9ACD-5E1FC8512944}" type="slidenum">
              <a:rPr lang="de-DE" smtClean="0"/>
              <a:pPr/>
              <a:t>8</a:t>
            </a:fld>
            <a:endParaRPr lang="de-D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de-DE" dirty="0"/>
          </a:p>
        </p:txBody>
      </p:sp>
    </p:spTree>
    <p:extLst>
      <p:ext uri="{BB962C8B-B14F-4D97-AF65-F5344CB8AC3E}">
        <p14:creationId xmlns:p14="http://schemas.microsoft.com/office/powerpoint/2010/main" val="1886534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82AEE532-BD99-4FD9-9ACD-5E1FC8512944}" type="slidenum">
              <a:rPr lang="de-DE" smtClean="0"/>
              <a:pPr/>
              <a:t>9</a:t>
            </a:fld>
            <a:endParaRPr lang="de-D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de-DE" dirty="0"/>
          </a:p>
        </p:txBody>
      </p:sp>
    </p:spTree>
    <p:extLst>
      <p:ext uri="{BB962C8B-B14F-4D97-AF65-F5344CB8AC3E}">
        <p14:creationId xmlns:p14="http://schemas.microsoft.com/office/powerpoint/2010/main" val="3450249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C0EDAD12-B573-41A8-9FE9-25CE9619E976}" type="slidenum">
              <a:rPr lang="de-DE" smtClean="0"/>
              <a:pPr>
                <a:defRPr/>
              </a:pPr>
              <a:t>‹Nr.›</a:t>
            </a:fld>
            <a:endParaRPr lang="de-DE"/>
          </a:p>
        </p:txBody>
      </p:sp>
    </p:spTree>
    <p:extLst>
      <p:ext uri="{BB962C8B-B14F-4D97-AF65-F5344CB8AC3E}">
        <p14:creationId xmlns:p14="http://schemas.microsoft.com/office/powerpoint/2010/main" val="3543915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4F6FCC5D-7A43-4F7F-B4B3-B6636DD599F6}" type="slidenum">
              <a:rPr lang="de-DE" smtClean="0"/>
              <a:pPr>
                <a:defRPr/>
              </a:pPr>
              <a:t>‹Nr.›</a:t>
            </a:fld>
            <a:endParaRPr lang="de-DE"/>
          </a:p>
        </p:txBody>
      </p:sp>
    </p:spTree>
    <p:extLst>
      <p:ext uri="{BB962C8B-B14F-4D97-AF65-F5344CB8AC3E}">
        <p14:creationId xmlns:p14="http://schemas.microsoft.com/office/powerpoint/2010/main" val="277897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E3EB5E94-89E6-46CD-8463-7A2E98A3543D}" type="slidenum">
              <a:rPr lang="de-DE" smtClean="0"/>
              <a:pPr>
                <a:defRPr/>
              </a:pPr>
              <a:t>‹Nr.›</a:t>
            </a:fld>
            <a:endParaRPr lang="de-DE"/>
          </a:p>
        </p:txBody>
      </p:sp>
    </p:spTree>
    <p:extLst>
      <p:ext uri="{BB962C8B-B14F-4D97-AF65-F5344CB8AC3E}">
        <p14:creationId xmlns:p14="http://schemas.microsoft.com/office/powerpoint/2010/main" val="1626128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AE374798-5E07-48C7-850C-2721808206B9}" type="slidenum">
              <a:rPr lang="de-DE" smtClean="0"/>
              <a:pPr>
                <a:defRPr/>
              </a:pPr>
              <a:t>‹Nr.›</a:t>
            </a:fld>
            <a:endParaRPr lang="de-DE"/>
          </a:p>
        </p:txBody>
      </p:sp>
    </p:spTree>
    <p:extLst>
      <p:ext uri="{BB962C8B-B14F-4D97-AF65-F5344CB8AC3E}">
        <p14:creationId xmlns:p14="http://schemas.microsoft.com/office/powerpoint/2010/main" val="1770378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pPr>
              <a:defRPr/>
            </a:pPr>
            <a:endParaRPr lang="de-DE"/>
          </a:p>
        </p:txBody>
      </p:sp>
      <p:sp>
        <p:nvSpPr>
          <p:cNvPr id="5" name="Fußzeilenplatzhalter 4"/>
          <p:cNvSpPr>
            <a:spLocks noGrp="1"/>
          </p:cNvSpPr>
          <p:nvPr>
            <p:ph type="ftr" sz="quarter" idx="11"/>
          </p:nvPr>
        </p:nvSpPr>
        <p:spPr/>
        <p:txBody>
          <a:bodyPr/>
          <a:lstStyle/>
          <a:p>
            <a:pPr>
              <a:defRPr/>
            </a:pPr>
            <a:endParaRPr lang="de-DE"/>
          </a:p>
        </p:txBody>
      </p:sp>
      <p:sp>
        <p:nvSpPr>
          <p:cNvPr id="6" name="Foliennummernplatzhalter 5"/>
          <p:cNvSpPr>
            <a:spLocks noGrp="1"/>
          </p:cNvSpPr>
          <p:nvPr>
            <p:ph type="sldNum" sz="quarter" idx="12"/>
          </p:nvPr>
        </p:nvSpPr>
        <p:spPr/>
        <p:txBody>
          <a:bodyPr/>
          <a:lstStyle/>
          <a:p>
            <a:pPr>
              <a:defRPr/>
            </a:pPr>
            <a:fld id="{526A72AB-C082-4F94-AE24-AD9C5B53DFC9}" type="slidenum">
              <a:rPr lang="de-DE" smtClean="0"/>
              <a:pPr>
                <a:defRPr/>
              </a:pPr>
              <a:t>‹Nr.›</a:t>
            </a:fld>
            <a:endParaRPr lang="de-DE"/>
          </a:p>
        </p:txBody>
      </p:sp>
    </p:spTree>
    <p:extLst>
      <p:ext uri="{BB962C8B-B14F-4D97-AF65-F5344CB8AC3E}">
        <p14:creationId xmlns:p14="http://schemas.microsoft.com/office/powerpoint/2010/main" val="3740037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pPr>
              <a:defRPr/>
            </a:pPr>
            <a:endParaRPr lang="de-DE"/>
          </a:p>
        </p:txBody>
      </p:sp>
      <p:sp>
        <p:nvSpPr>
          <p:cNvPr id="6" name="Fußzeilenplatzhalter 5"/>
          <p:cNvSpPr>
            <a:spLocks noGrp="1"/>
          </p:cNvSpPr>
          <p:nvPr>
            <p:ph type="ftr" sz="quarter" idx="11"/>
          </p:nvPr>
        </p:nvSpPr>
        <p:spPr/>
        <p:txBody>
          <a:bodyPr/>
          <a:lstStyle/>
          <a:p>
            <a:pPr>
              <a:defRPr/>
            </a:pPr>
            <a:endParaRPr lang="de-DE"/>
          </a:p>
        </p:txBody>
      </p:sp>
      <p:sp>
        <p:nvSpPr>
          <p:cNvPr id="7" name="Foliennummernplatzhalter 6"/>
          <p:cNvSpPr>
            <a:spLocks noGrp="1"/>
          </p:cNvSpPr>
          <p:nvPr>
            <p:ph type="sldNum" sz="quarter" idx="12"/>
          </p:nvPr>
        </p:nvSpPr>
        <p:spPr/>
        <p:txBody>
          <a:bodyPr/>
          <a:lstStyle/>
          <a:p>
            <a:pPr>
              <a:defRPr/>
            </a:pPr>
            <a:fld id="{D0DA657D-4D1E-4FFC-8CA1-655A3B5C4034}" type="slidenum">
              <a:rPr lang="de-DE" smtClean="0"/>
              <a:pPr>
                <a:defRPr/>
              </a:pPr>
              <a:t>‹Nr.›</a:t>
            </a:fld>
            <a:endParaRPr lang="de-DE"/>
          </a:p>
        </p:txBody>
      </p:sp>
    </p:spTree>
    <p:extLst>
      <p:ext uri="{BB962C8B-B14F-4D97-AF65-F5344CB8AC3E}">
        <p14:creationId xmlns:p14="http://schemas.microsoft.com/office/powerpoint/2010/main" val="561315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pPr>
              <a:defRPr/>
            </a:pPr>
            <a:endParaRPr lang="de-DE"/>
          </a:p>
        </p:txBody>
      </p:sp>
      <p:sp>
        <p:nvSpPr>
          <p:cNvPr id="8" name="Fußzeilenplatzhalter 7"/>
          <p:cNvSpPr>
            <a:spLocks noGrp="1"/>
          </p:cNvSpPr>
          <p:nvPr>
            <p:ph type="ftr" sz="quarter" idx="11"/>
          </p:nvPr>
        </p:nvSpPr>
        <p:spPr/>
        <p:txBody>
          <a:bodyPr/>
          <a:lstStyle/>
          <a:p>
            <a:pPr>
              <a:defRPr/>
            </a:pPr>
            <a:endParaRPr lang="de-DE"/>
          </a:p>
        </p:txBody>
      </p:sp>
      <p:sp>
        <p:nvSpPr>
          <p:cNvPr id="9" name="Foliennummernplatzhalter 8"/>
          <p:cNvSpPr>
            <a:spLocks noGrp="1"/>
          </p:cNvSpPr>
          <p:nvPr>
            <p:ph type="sldNum" sz="quarter" idx="12"/>
          </p:nvPr>
        </p:nvSpPr>
        <p:spPr/>
        <p:txBody>
          <a:bodyPr/>
          <a:lstStyle/>
          <a:p>
            <a:pPr>
              <a:defRPr/>
            </a:pPr>
            <a:fld id="{F91F50DA-3648-4AD7-A082-F86F93EF333E}" type="slidenum">
              <a:rPr lang="de-DE" smtClean="0"/>
              <a:pPr>
                <a:defRPr/>
              </a:pPr>
              <a:t>‹Nr.›</a:t>
            </a:fld>
            <a:endParaRPr lang="de-DE"/>
          </a:p>
        </p:txBody>
      </p:sp>
    </p:spTree>
    <p:extLst>
      <p:ext uri="{BB962C8B-B14F-4D97-AF65-F5344CB8AC3E}">
        <p14:creationId xmlns:p14="http://schemas.microsoft.com/office/powerpoint/2010/main" val="150737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pPr>
              <a:defRPr/>
            </a:pPr>
            <a:endParaRPr lang="de-DE"/>
          </a:p>
        </p:txBody>
      </p:sp>
      <p:sp>
        <p:nvSpPr>
          <p:cNvPr id="4" name="Fußzeilenplatzhalter 3"/>
          <p:cNvSpPr>
            <a:spLocks noGrp="1"/>
          </p:cNvSpPr>
          <p:nvPr>
            <p:ph type="ftr" sz="quarter" idx="11"/>
          </p:nvPr>
        </p:nvSpPr>
        <p:spPr/>
        <p:txBody>
          <a:bodyPr/>
          <a:lstStyle/>
          <a:p>
            <a:pPr>
              <a:defRPr/>
            </a:pPr>
            <a:endParaRPr lang="de-DE"/>
          </a:p>
        </p:txBody>
      </p:sp>
      <p:sp>
        <p:nvSpPr>
          <p:cNvPr id="5" name="Foliennummernplatzhalter 4"/>
          <p:cNvSpPr>
            <a:spLocks noGrp="1"/>
          </p:cNvSpPr>
          <p:nvPr>
            <p:ph type="sldNum" sz="quarter" idx="12"/>
          </p:nvPr>
        </p:nvSpPr>
        <p:spPr/>
        <p:txBody>
          <a:bodyPr/>
          <a:lstStyle/>
          <a:p>
            <a:pPr>
              <a:defRPr/>
            </a:pPr>
            <a:fld id="{C5ABA1D2-F0E3-46C2-9517-A49CE5FBD385}" type="slidenum">
              <a:rPr lang="de-DE" smtClean="0"/>
              <a:pPr>
                <a:defRPr/>
              </a:pPr>
              <a:t>‹Nr.›</a:t>
            </a:fld>
            <a:endParaRPr lang="de-DE"/>
          </a:p>
        </p:txBody>
      </p:sp>
    </p:spTree>
    <p:extLst>
      <p:ext uri="{BB962C8B-B14F-4D97-AF65-F5344CB8AC3E}">
        <p14:creationId xmlns:p14="http://schemas.microsoft.com/office/powerpoint/2010/main" val="3571255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sp>
        <p:nvSpPr>
          <p:cNvPr id="3" name="Fußzeilenplatzhalter 2"/>
          <p:cNvSpPr>
            <a:spLocks noGrp="1"/>
          </p:cNvSpPr>
          <p:nvPr>
            <p:ph type="ftr" sz="quarter" idx="11"/>
          </p:nvPr>
        </p:nvSpPr>
        <p:spPr/>
        <p:txBody>
          <a:bodyPr/>
          <a:lstStyle/>
          <a:p>
            <a:pPr>
              <a:defRPr/>
            </a:pPr>
            <a:endParaRPr lang="de-DE"/>
          </a:p>
        </p:txBody>
      </p:sp>
      <p:sp>
        <p:nvSpPr>
          <p:cNvPr id="4" name="Foliennummernplatzhalter 3"/>
          <p:cNvSpPr>
            <a:spLocks noGrp="1"/>
          </p:cNvSpPr>
          <p:nvPr>
            <p:ph type="sldNum" sz="quarter" idx="12"/>
          </p:nvPr>
        </p:nvSpPr>
        <p:spPr/>
        <p:txBody>
          <a:bodyPr/>
          <a:lstStyle/>
          <a:p>
            <a:pPr>
              <a:defRPr/>
            </a:pPr>
            <a:fld id="{D6245EA1-D6BA-4019-800C-6E927F7B0641}" type="slidenum">
              <a:rPr lang="de-DE" smtClean="0"/>
              <a:pPr>
                <a:defRPr/>
              </a:pPr>
              <a:t>‹Nr.›</a:t>
            </a:fld>
            <a:endParaRPr lang="de-DE"/>
          </a:p>
        </p:txBody>
      </p:sp>
    </p:spTree>
    <p:extLst>
      <p:ext uri="{BB962C8B-B14F-4D97-AF65-F5344CB8AC3E}">
        <p14:creationId xmlns:p14="http://schemas.microsoft.com/office/powerpoint/2010/main" val="848677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pPr>
              <a:defRPr/>
            </a:pPr>
            <a:endParaRPr lang="de-DE"/>
          </a:p>
        </p:txBody>
      </p:sp>
      <p:sp>
        <p:nvSpPr>
          <p:cNvPr id="6" name="Fußzeilenplatzhalter 5"/>
          <p:cNvSpPr>
            <a:spLocks noGrp="1"/>
          </p:cNvSpPr>
          <p:nvPr>
            <p:ph type="ftr" sz="quarter" idx="11"/>
          </p:nvPr>
        </p:nvSpPr>
        <p:spPr/>
        <p:txBody>
          <a:bodyPr/>
          <a:lstStyle/>
          <a:p>
            <a:pPr>
              <a:defRPr/>
            </a:pPr>
            <a:endParaRPr lang="de-DE"/>
          </a:p>
        </p:txBody>
      </p:sp>
      <p:sp>
        <p:nvSpPr>
          <p:cNvPr id="7" name="Foliennummernplatzhalter 6"/>
          <p:cNvSpPr>
            <a:spLocks noGrp="1"/>
          </p:cNvSpPr>
          <p:nvPr>
            <p:ph type="sldNum" sz="quarter" idx="12"/>
          </p:nvPr>
        </p:nvSpPr>
        <p:spPr/>
        <p:txBody>
          <a:bodyPr/>
          <a:lstStyle/>
          <a:p>
            <a:pPr>
              <a:defRPr/>
            </a:pPr>
            <a:fld id="{E51421C0-3D1D-4525-89A9-D27A8A5814C1}" type="slidenum">
              <a:rPr lang="de-DE" smtClean="0"/>
              <a:pPr>
                <a:defRPr/>
              </a:pPr>
              <a:t>‹Nr.›</a:t>
            </a:fld>
            <a:endParaRPr lang="de-DE"/>
          </a:p>
        </p:txBody>
      </p:sp>
    </p:spTree>
    <p:extLst>
      <p:ext uri="{BB962C8B-B14F-4D97-AF65-F5344CB8AC3E}">
        <p14:creationId xmlns:p14="http://schemas.microsoft.com/office/powerpoint/2010/main" val="359392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pPr>
              <a:defRPr/>
            </a:pPr>
            <a:endParaRPr lang="de-DE"/>
          </a:p>
        </p:txBody>
      </p:sp>
      <p:sp>
        <p:nvSpPr>
          <p:cNvPr id="6" name="Fußzeilenplatzhalter 5"/>
          <p:cNvSpPr>
            <a:spLocks noGrp="1"/>
          </p:cNvSpPr>
          <p:nvPr>
            <p:ph type="ftr" sz="quarter" idx="11"/>
          </p:nvPr>
        </p:nvSpPr>
        <p:spPr/>
        <p:txBody>
          <a:bodyPr/>
          <a:lstStyle/>
          <a:p>
            <a:pPr>
              <a:defRPr/>
            </a:pPr>
            <a:endParaRPr lang="de-DE"/>
          </a:p>
        </p:txBody>
      </p:sp>
      <p:sp>
        <p:nvSpPr>
          <p:cNvPr id="7" name="Foliennummernplatzhalter 6"/>
          <p:cNvSpPr>
            <a:spLocks noGrp="1"/>
          </p:cNvSpPr>
          <p:nvPr>
            <p:ph type="sldNum" sz="quarter" idx="12"/>
          </p:nvPr>
        </p:nvSpPr>
        <p:spPr/>
        <p:txBody>
          <a:bodyPr/>
          <a:lstStyle/>
          <a:p>
            <a:pPr>
              <a:defRPr/>
            </a:pPr>
            <a:fld id="{E51421C0-3D1D-4525-89A9-D27A8A5814C1}" type="slidenum">
              <a:rPr lang="de-DE" smtClean="0"/>
              <a:pPr>
                <a:defRPr/>
              </a:pPr>
              <a:t>‹Nr.›</a:t>
            </a:fld>
            <a:endParaRPr lang="de-DE"/>
          </a:p>
        </p:txBody>
      </p:sp>
    </p:spTree>
    <p:extLst>
      <p:ext uri="{BB962C8B-B14F-4D97-AF65-F5344CB8AC3E}">
        <p14:creationId xmlns:p14="http://schemas.microsoft.com/office/powerpoint/2010/main" val="2457918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51421C0-3D1D-4525-89A9-D27A8A5814C1}" type="slidenum">
              <a:rPr lang="de-DE" smtClean="0"/>
              <a:pPr>
                <a:defRPr/>
              </a:pPr>
              <a:t>‹Nr.›</a:t>
            </a:fld>
            <a:endParaRPr lang="de-DE"/>
          </a:p>
        </p:txBody>
      </p:sp>
    </p:spTree>
    <p:extLst>
      <p:ext uri="{BB962C8B-B14F-4D97-AF65-F5344CB8AC3E}">
        <p14:creationId xmlns:p14="http://schemas.microsoft.com/office/powerpoint/2010/main" val="280011862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tiff"/><Relationship Id="rId5" Type="http://schemas.openxmlformats.org/officeDocument/2006/relationships/image" Target="../media/image20.png"/><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8.tiff"/><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amira-lesen.de/"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hyperlink" Target="http://www.mulingula-praxis.d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tiff"/><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tiff"/><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67929" y="1258459"/>
            <a:ext cx="8064896" cy="1008112"/>
          </a:xfrm>
          <a:noFill/>
          <a:ln w="38100">
            <a:noFill/>
          </a:ln>
        </p:spPr>
        <p:txBody>
          <a:bodyPr/>
          <a:lstStyle/>
          <a:p>
            <a:r>
              <a:rPr lang="de-DE" sz="2400" b="1" dirty="0">
                <a:solidFill>
                  <a:srgbClr val="E5511F"/>
                </a:solidFill>
                <a:latin typeface="Papyrus" panose="020B0602040200020303" pitchFamily="34" charset="77"/>
                <a:cs typeface="Apple Chancery" panose="03020702040506060504" pitchFamily="66" charset="-79"/>
              </a:rPr>
              <a:t>das mehrsprachige Vorleseprojekt </a:t>
            </a:r>
            <a:br>
              <a:rPr lang="de-DE" sz="2400" b="1" dirty="0">
                <a:solidFill>
                  <a:srgbClr val="FF5B21"/>
                </a:solidFill>
                <a:latin typeface="+mn-lt"/>
                <a:cs typeface="Arial"/>
              </a:rPr>
            </a:br>
            <a:endParaRPr lang="de-DE" sz="2400" b="1" i="1" dirty="0">
              <a:solidFill>
                <a:srgbClr val="FF5B21"/>
              </a:solidFill>
              <a:latin typeface="+mn-lt"/>
              <a:cs typeface="Arial"/>
            </a:endParaRPr>
          </a:p>
        </p:txBody>
      </p:sp>
      <p:pic>
        <p:nvPicPr>
          <p:cNvPr id="56326"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32825" y="6346825"/>
            <a:ext cx="304800" cy="304800"/>
          </a:xfrm>
          <a:prstGeom prst="rect">
            <a:avLst/>
          </a:prstGeom>
          <a:noFill/>
          <a:ln w="9525">
            <a:noFill/>
            <a:miter lim="800000"/>
            <a:headEnd/>
            <a:tailEnd/>
          </a:ln>
        </p:spPr>
      </p:pic>
      <p:pic>
        <p:nvPicPr>
          <p:cNvPr id="3" name="Bild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75656" y="2132855"/>
            <a:ext cx="6480720" cy="3645405"/>
          </a:xfrm>
          <a:prstGeom prst="rect">
            <a:avLst/>
          </a:prstGeom>
          <a:ln w="12700" cmpd="sng">
            <a:solidFill>
              <a:srgbClr val="007A37"/>
            </a:solidFill>
          </a:ln>
        </p:spPr>
      </p:pic>
      <p:pic>
        <p:nvPicPr>
          <p:cNvPr id="7" name="Picture 8" descr="C:\Users\Klaus\Documents\Krystyna\Mulingula\Flyer\mulingula.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71800" y="188640"/>
            <a:ext cx="3507966" cy="1027341"/>
          </a:xfrm>
          <a:prstGeom prst="rect">
            <a:avLst/>
          </a:prstGeom>
          <a:noFill/>
          <a:ln w="9525">
            <a:noFill/>
            <a:miter lim="800000"/>
            <a:headEnd/>
            <a:tailEnd/>
          </a:ln>
        </p:spPr>
      </p:pic>
      <p:sp>
        <p:nvSpPr>
          <p:cNvPr id="2" name="Textfeld 1"/>
          <p:cNvSpPr txBox="1"/>
          <p:nvPr/>
        </p:nvSpPr>
        <p:spPr>
          <a:xfrm>
            <a:off x="2317936" y="5911372"/>
            <a:ext cx="5400600" cy="369332"/>
          </a:xfrm>
          <a:prstGeom prst="rect">
            <a:avLst/>
          </a:prstGeom>
          <a:noFill/>
        </p:spPr>
        <p:txBody>
          <a:bodyPr wrap="square" rtlCol="0">
            <a:spAutoFit/>
          </a:bodyPr>
          <a:lstStyle/>
          <a:p>
            <a:r>
              <a:rPr lang="de-DE" sz="1800" dirty="0" err="1">
                <a:solidFill>
                  <a:srgbClr val="000000"/>
                </a:solidFill>
              </a:rPr>
              <a:t>www.mulingula.de</a:t>
            </a:r>
            <a:r>
              <a:rPr lang="de-DE" sz="1800" dirty="0">
                <a:solidFill>
                  <a:srgbClr val="000000"/>
                </a:solidFill>
              </a:rPr>
              <a:t>   </a:t>
            </a:r>
            <a:r>
              <a:rPr lang="de-DE" sz="1800" dirty="0" err="1">
                <a:solidFill>
                  <a:srgbClr val="000000"/>
                </a:solidFill>
              </a:rPr>
              <a:t>www.mulingula-praxis.de</a:t>
            </a:r>
            <a:endParaRPr lang="de-DE" sz="1800" dirty="0">
              <a:solidFill>
                <a:srgbClr val="000000"/>
              </a:solidFill>
            </a:endParaRPr>
          </a:p>
        </p:txBody>
      </p:sp>
      <p:sp>
        <p:nvSpPr>
          <p:cNvPr id="10" name="Textfeld 9">
            <a:extLst>
              <a:ext uri="{FF2B5EF4-FFF2-40B4-BE49-F238E27FC236}">
                <a16:creationId xmlns:a16="http://schemas.microsoft.com/office/drawing/2014/main" id="{7AC52812-3E04-6549-BAE5-6C142692981B}"/>
              </a:ext>
            </a:extLst>
          </p:cNvPr>
          <p:cNvSpPr txBox="1"/>
          <p:nvPr/>
        </p:nvSpPr>
        <p:spPr>
          <a:xfrm>
            <a:off x="6854093" y="5778260"/>
            <a:ext cx="1728886" cy="215444"/>
          </a:xfrm>
          <a:prstGeom prst="rect">
            <a:avLst/>
          </a:prstGeom>
          <a:noFill/>
        </p:spPr>
        <p:txBody>
          <a:bodyPr wrap="square" rtlCol="0">
            <a:spAutoFit/>
          </a:bodyPr>
          <a:lstStyle/>
          <a:p>
            <a:r>
              <a:rPr lang="de-DE" sz="800" dirty="0"/>
              <a:t>Fotos: Selma Brand</a:t>
            </a:r>
          </a:p>
        </p:txBody>
      </p:sp>
    </p:spTree>
    <p:extLst>
      <p:ext uri="{BB962C8B-B14F-4D97-AF65-F5344CB8AC3E}">
        <p14:creationId xmlns:p14="http://schemas.microsoft.com/office/powerpoint/2010/main" val="416020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3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63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2B064960-6AD7-1940-BDB5-344510A4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3888" y="3920711"/>
            <a:ext cx="3680597" cy="2760450"/>
          </a:xfrm>
          <a:prstGeom prst="rect">
            <a:avLst/>
          </a:prstGeom>
          <a:ln>
            <a:solidFill>
              <a:schemeClr val="tx1"/>
            </a:solidFill>
          </a:ln>
        </p:spPr>
      </p:pic>
      <p:pic>
        <p:nvPicPr>
          <p:cNvPr id="16" name="Grafik 15">
            <a:extLst>
              <a:ext uri="{FF2B5EF4-FFF2-40B4-BE49-F238E27FC236}">
                <a16:creationId xmlns:a16="http://schemas.microsoft.com/office/drawing/2014/main" id="{63E80375-3568-BC44-8510-172F0223AD1C}"/>
              </a:ext>
            </a:extLst>
          </p:cNvPr>
          <p:cNvPicPr/>
          <p:nvPr/>
        </p:nvPicPr>
        <p:blipFill>
          <a:blip r:embed="rId4" cstate="email">
            <a:extLst>
              <a:ext uri="{28A0092B-C50C-407E-A947-70E740481C1C}">
                <a14:useLocalDpi xmlns:a14="http://schemas.microsoft.com/office/drawing/2010/main"/>
              </a:ext>
            </a:extLst>
          </a:blip>
          <a:stretch>
            <a:fillRect/>
          </a:stretch>
        </p:blipFill>
        <p:spPr>
          <a:xfrm>
            <a:off x="1403648" y="836712"/>
            <a:ext cx="3608589" cy="2952328"/>
          </a:xfrm>
          <a:prstGeom prst="rect">
            <a:avLst/>
          </a:prstGeom>
          <a:ln>
            <a:solidFill>
              <a:schemeClr val="tx1"/>
            </a:solidFill>
          </a:ln>
        </p:spPr>
      </p:pic>
      <p:pic>
        <p:nvPicPr>
          <p:cNvPr id="20" name="Grafik 19">
            <a:extLst>
              <a:ext uri="{FF2B5EF4-FFF2-40B4-BE49-F238E27FC236}">
                <a16:creationId xmlns:a16="http://schemas.microsoft.com/office/drawing/2014/main" id="{9200AD5E-D8FE-AA43-BAAE-66A2A67871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3568" y="2497270"/>
            <a:ext cx="1055508" cy="1557660"/>
          </a:xfrm>
          <a:prstGeom prst="rect">
            <a:avLst/>
          </a:prstGeom>
          <a:solidFill>
            <a:srgbClr val="FFFFFF">
              <a:shade val="85000"/>
            </a:srgbClr>
          </a:solidFill>
          <a:ln w="88900" cap="sq">
            <a:solidFill>
              <a:srgbClr val="FF602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Grafik 18">
            <a:extLst>
              <a:ext uri="{FF2B5EF4-FFF2-40B4-BE49-F238E27FC236}">
                <a16:creationId xmlns:a16="http://schemas.microsoft.com/office/drawing/2014/main" id="{63BC7832-612A-D943-A288-582282471470}"/>
              </a:ext>
            </a:extLst>
          </p:cNvPr>
          <p:cNvPicPr/>
          <p:nvPr/>
        </p:nvPicPr>
        <p:blipFill>
          <a:blip r:embed="rId6" cstate="screen">
            <a:extLst>
              <a:ext uri="{28A0092B-C50C-407E-A947-70E740481C1C}">
                <a14:useLocalDpi xmlns:a14="http://schemas.microsoft.com/office/drawing/2010/main"/>
              </a:ext>
            </a:extLst>
          </a:blip>
          <a:stretch>
            <a:fillRect/>
          </a:stretch>
        </p:blipFill>
        <p:spPr>
          <a:xfrm>
            <a:off x="6828494" y="3501008"/>
            <a:ext cx="1136015" cy="1569720"/>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a:extLst>
              <a:ext uri="{FF2B5EF4-FFF2-40B4-BE49-F238E27FC236}">
                <a16:creationId xmlns:a16="http://schemas.microsoft.com/office/drawing/2014/main" id="{95363882-E759-4B48-8100-823CFE05278D}"/>
              </a:ext>
            </a:extLst>
          </p:cNvPr>
          <p:cNvSpPr txBox="1"/>
          <p:nvPr/>
        </p:nvSpPr>
        <p:spPr>
          <a:xfrm>
            <a:off x="1907704" y="170712"/>
            <a:ext cx="6768752" cy="400110"/>
          </a:xfrm>
          <a:prstGeom prst="rect">
            <a:avLst/>
          </a:prstGeom>
          <a:noFill/>
        </p:spPr>
        <p:txBody>
          <a:bodyPr wrap="square" rtlCol="0">
            <a:spAutoFit/>
          </a:bodyPr>
          <a:lstStyle/>
          <a:p>
            <a:r>
              <a:rPr lang="de-DE" sz="2000" b="1" dirty="0">
                <a:solidFill>
                  <a:schemeClr val="bg1">
                    <a:lumMod val="50000"/>
                  </a:schemeClr>
                </a:solidFill>
                <a:latin typeface="+mj-lt"/>
              </a:rPr>
              <a:t>Mediale Arrangements mit dem Downloadangebot</a:t>
            </a:r>
          </a:p>
        </p:txBody>
      </p:sp>
    </p:spTree>
    <p:extLst>
      <p:ext uri="{BB962C8B-B14F-4D97-AF65-F5344CB8AC3E}">
        <p14:creationId xmlns:p14="http://schemas.microsoft.com/office/powerpoint/2010/main" val="3343738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3A02E90-3A3A-A749-BA1A-C84EE793467A}"/>
              </a:ext>
            </a:extLst>
          </p:cNvPr>
          <p:cNvPicPr>
            <a:picLocks noChangeAspect="1"/>
          </p:cNvPicPr>
          <p:nvPr/>
        </p:nvPicPr>
        <p:blipFill>
          <a:blip r:embed="rId3"/>
          <a:stretch>
            <a:fillRect/>
          </a:stretch>
        </p:blipFill>
        <p:spPr>
          <a:xfrm>
            <a:off x="4823724" y="530728"/>
            <a:ext cx="3852731" cy="2889548"/>
          </a:xfrm>
          <a:prstGeom prst="rect">
            <a:avLst/>
          </a:prstGeom>
          <a:ln>
            <a:solidFill>
              <a:schemeClr val="tx1"/>
            </a:solidFill>
          </a:ln>
        </p:spPr>
      </p:pic>
      <p:pic>
        <p:nvPicPr>
          <p:cNvPr id="10" name="Grafik 9">
            <a:extLst>
              <a:ext uri="{FF2B5EF4-FFF2-40B4-BE49-F238E27FC236}">
                <a16:creationId xmlns:a16="http://schemas.microsoft.com/office/drawing/2014/main" id="{5BA822C0-0531-DB4F-A79B-F06AA9230D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420" y="1740019"/>
            <a:ext cx="3918798" cy="2939099"/>
          </a:xfrm>
          <a:prstGeom prst="rect">
            <a:avLst/>
          </a:prstGeom>
          <a:ln>
            <a:solidFill>
              <a:schemeClr val="tx1"/>
            </a:solidFill>
          </a:ln>
        </p:spPr>
      </p:pic>
      <p:pic>
        <p:nvPicPr>
          <p:cNvPr id="11" name="Bild 1">
            <a:extLst>
              <a:ext uri="{FF2B5EF4-FFF2-40B4-BE49-F238E27FC236}">
                <a16:creationId xmlns:a16="http://schemas.microsoft.com/office/drawing/2014/main" id="{69D4E0C3-DC83-5046-9575-CDD729520BEA}"/>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66353" y="161964"/>
            <a:ext cx="1039228" cy="1416898"/>
          </a:xfrm>
          <a:prstGeom prst="rect">
            <a:avLst/>
          </a:prstGeom>
          <a:solidFill>
            <a:srgbClr val="FFFFFF">
              <a:shade val="85000"/>
            </a:srgbClr>
          </a:solidFill>
          <a:ln w="88900" cap="sq">
            <a:solidFill>
              <a:srgbClr val="FF99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a:extLst>
              <a:ext uri="{FF2B5EF4-FFF2-40B4-BE49-F238E27FC236}">
                <a16:creationId xmlns:a16="http://schemas.microsoft.com/office/drawing/2014/main" id="{B086AE30-9729-AE4D-88EA-59F8A6C093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79712" y="4365104"/>
            <a:ext cx="1070087" cy="1455789"/>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Grafik 14">
            <a:extLst>
              <a:ext uri="{FF2B5EF4-FFF2-40B4-BE49-F238E27FC236}">
                <a16:creationId xmlns:a16="http://schemas.microsoft.com/office/drawing/2014/main" id="{D4920FF8-0AEF-2D44-9FAD-36082EC57FF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83905" y="3789040"/>
            <a:ext cx="3550457" cy="2864028"/>
          </a:xfrm>
          <a:prstGeom prst="rect">
            <a:avLst/>
          </a:prstGeom>
          <a:ln>
            <a:solidFill>
              <a:schemeClr val="tx1"/>
            </a:solidFill>
          </a:ln>
        </p:spPr>
      </p:pic>
      <p:pic>
        <p:nvPicPr>
          <p:cNvPr id="17" name="Bild 1">
            <a:extLst>
              <a:ext uri="{FF2B5EF4-FFF2-40B4-BE49-F238E27FC236}">
                <a16:creationId xmlns:a16="http://schemas.microsoft.com/office/drawing/2014/main" id="{1B17D7D6-7268-DE43-93B2-887854654E8A}"/>
              </a:ext>
            </a:extLst>
          </p:cNvPr>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15869" y="4418830"/>
            <a:ext cx="1088360" cy="1447397"/>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7154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6304BD7-0248-1248-831F-012C0B93D152}"/>
              </a:ext>
            </a:extLst>
          </p:cNvPr>
          <p:cNvSpPr>
            <a:spLocks noGrp="1" noChangeArrowheads="1"/>
          </p:cNvSpPr>
          <p:nvPr>
            <p:ph type="title"/>
          </p:nvPr>
        </p:nvSpPr>
        <p:spPr>
          <a:xfrm>
            <a:off x="395536" y="188640"/>
            <a:ext cx="8218488" cy="816090"/>
          </a:xfrm>
          <a:solidFill>
            <a:srgbClr val="FFFFFF"/>
          </a:solidFill>
          <a:ln w="38100">
            <a:solidFill>
              <a:srgbClr val="FFFFFF"/>
            </a:solidFill>
          </a:ln>
        </p:spPr>
        <p:txBody>
          <a:bodyPr>
            <a:normAutofit fontScale="90000"/>
          </a:bodyPr>
          <a:lstStyle/>
          <a:p>
            <a:pPr algn="l" eaLnBrk="1" hangingPunct="1">
              <a:defRPr/>
            </a:pPr>
            <a:r>
              <a:rPr lang="de-DE" sz="2400" b="1" dirty="0">
                <a:solidFill>
                  <a:schemeClr val="bg1">
                    <a:lumMod val="50000"/>
                  </a:schemeClr>
                </a:solidFill>
              </a:rPr>
              <a:t>Downloadangebote am Beispiel von „</a:t>
            </a:r>
            <a:r>
              <a:rPr lang="de-DE" sz="2400" b="1" dirty="0" err="1">
                <a:solidFill>
                  <a:schemeClr val="bg1">
                    <a:lumMod val="50000"/>
                  </a:schemeClr>
                </a:solidFill>
              </a:rPr>
              <a:t>Essi</a:t>
            </a:r>
            <a:r>
              <a:rPr lang="de-DE" sz="2400" b="1" dirty="0">
                <a:solidFill>
                  <a:schemeClr val="bg1">
                    <a:lumMod val="50000"/>
                  </a:schemeClr>
                </a:solidFill>
              </a:rPr>
              <a:t> war´s“ von Antje Damm</a:t>
            </a:r>
          </a:p>
        </p:txBody>
      </p:sp>
      <p:pic>
        <p:nvPicPr>
          <p:cNvPr id="3" name="Grafik 2">
            <a:extLst>
              <a:ext uri="{FF2B5EF4-FFF2-40B4-BE49-F238E27FC236}">
                <a16:creationId xmlns:a16="http://schemas.microsoft.com/office/drawing/2014/main" id="{8F0BCCC6-762D-F444-8F61-B362CE3635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3808" y="1004730"/>
            <a:ext cx="2548617" cy="3494738"/>
          </a:xfrm>
          <a:prstGeom prst="rect">
            <a:avLst/>
          </a:prstGeom>
          <a:ln>
            <a:solidFill>
              <a:schemeClr val="bg1">
                <a:lumMod val="50000"/>
              </a:schemeClr>
            </a:solidFill>
          </a:ln>
        </p:spPr>
      </p:pic>
      <p:pic>
        <p:nvPicPr>
          <p:cNvPr id="20" name="Grafik 19">
            <a:extLst>
              <a:ext uri="{FF2B5EF4-FFF2-40B4-BE49-F238E27FC236}">
                <a16:creationId xmlns:a16="http://schemas.microsoft.com/office/drawing/2014/main" id="{9A2674CD-10C0-8840-BC0F-BE2CC47D87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624" y="4193398"/>
            <a:ext cx="3471688" cy="2490985"/>
          </a:xfrm>
          <a:prstGeom prst="rect">
            <a:avLst/>
          </a:prstGeom>
          <a:ln>
            <a:solidFill>
              <a:schemeClr val="bg1">
                <a:lumMod val="50000"/>
              </a:schemeClr>
            </a:solidFill>
          </a:ln>
        </p:spPr>
      </p:pic>
      <p:pic>
        <p:nvPicPr>
          <p:cNvPr id="8" name="Grafik 7">
            <a:extLst>
              <a:ext uri="{FF2B5EF4-FFF2-40B4-BE49-F238E27FC236}">
                <a16:creationId xmlns:a16="http://schemas.microsoft.com/office/drawing/2014/main" id="{32918EF5-253E-E141-8877-B9EC62494C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2433" y="1124744"/>
            <a:ext cx="2225352" cy="2880320"/>
          </a:xfrm>
          <a:prstGeom prst="rect">
            <a:avLst/>
          </a:prstGeom>
          <a:ln>
            <a:solidFill>
              <a:schemeClr val="bg1">
                <a:lumMod val="50000"/>
              </a:schemeClr>
            </a:solidFill>
          </a:ln>
        </p:spPr>
      </p:pic>
      <p:pic>
        <p:nvPicPr>
          <p:cNvPr id="10" name="Grafik 9">
            <a:extLst>
              <a:ext uri="{FF2B5EF4-FFF2-40B4-BE49-F238E27FC236}">
                <a16:creationId xmlns:a16="http://schemas.microsoft.com/office/drawing/2014/main" id="{99A5D2FD-8290-E04D-99B4-010BF4AC34A5}"/>
              </a:ext>
            </a:extLst>
          </p:cNvPr>
          <p:cNvPicPr>
            <a:picLocks noChangeAspect="1"/>
          </p:cNvPicPr>
          <p:nvPr/>
        </p:nvPicPr>
        <p:blipFill>
          <a:blip r:embed="rId6"/>
          <a:stretch>
            <a:fillRect/>
          </a:stretch>
        </p:blipFill>
        <p:spPr>
          <a:xfrm>
            <a:off x="5220072" y="1412776"/>
            <a:ext cx="3141672" cy="4630824"/>
          </a:xfrm>
          <a:prstGeom prst="rect">
            <a:avLst/>
          </a:prstGeom>
          <a:ln>
            <a:solidFill>
              <a:schemeClr val="bg1">
                <a:lumMod val="50000"/>
              </a:schemeClr>
            </a:solidFill>
          </a:ln>
        </p:spPr>
      </p:pic>
    </p:spTree>
    <p:extLst>
      <p:ext uri="{BB962C8B-B14F-4D97-AF65-F5344CB8AC3E}">
        <p14:creationId xmlns:p14="http://schemas.microsoft.com/office/powerpoint/2010/main" val="529424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6"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32825" y="6346825"/>
            <a:ext cx="304800" cy="304800"/>
          </a:xfrm>
          <a:prstGeom prst="rect">
            <a:avLst/>
          </a:prstGeom>
          <a:noFill/>
          <a:ln w="9525">
            <a:noFill/>
            <a:miter lim="800000"/>
            <a:headEnd/>
            <a:tailEnd/>
          </a:ln>
        </p:spPr>
      </p:pic>
      <p:pic>
        <p:nvPicPr>
          <p:cNvPr id="4" name="Grafik 3">
            <a:extLst>
              <a:ext uri="{FF2B5EF4-FFF2-40B4-BE49-F238E27FC236}">
                <a16:creationId xmlns:a16="http://schemas.microsoft.com/office/drawing/2014/main" id="{EB35290D-7DCF-3C48-9FA1-4B3DB6C88901}"/>
              </a:ext>
            </a:extLst>
          </p:cNvPr>
          <p:cNvPicPr>
            <a:picLocks noChangeAspect="1"/>
          </p:cNvPicPr>
          <p:nvPr/>
        </p:nvPicPr>
        <p:blipFill>
          <a:blip r:embed="rId6"/>
          <a:stretch>
            <a:fillRect/>
          </a:stretch>
        </p:blipFill>
        <p:spPr>
          <a:xfrm>
            <a:off x="2699792" y="642414"/>
            <a:ext cx="3683000" cy="4762500"/>
          </a:xfrm>
          <a:prstGeom prst="rect">
            <a:avLst/>
          </a:prstGeom>
        </p:spPr>
      </p:pic>
      <p:sp>
        <p:nvSpPr>
          <p:cNvPr id="7" name="Textfeld 6">
            <a:extLst>
              <a:ext uri="{FF2B5EF4-FFF2-40B4-BE49-F238E27FC236}">
                <a16:creationId xmlns:a16="http://schemas.microsoft.com/office/drawing/2014/main" id="{66A5043B-2BF4-6642-811E-3834E8201C48}"/>
              </a:ext>
            </a:extLst>
          </p:cNvPr>
          <p:cNvSpPr txBox="1"/>
          <p:nvPr/>
        </p:nvSpPr>
        <p:spPr>
          <a:xfrm>
            <a:off x="1331640" y="180749"/>
            <a:ext cx="8172400" cy="461665"/>
          </a:xfrm>
          <a:prstGeom prst="rect">
            <a:avLst/>
          </a:prstGeom>
          <a:noFill/>
        </p:spPr>
        <p:txBody>
          <a:bodyPr wrap="square" rtlCol="0">
            <a:spAutoFit/>
          </a:bodyPr>
          <a:lstStyle/>
          <a:p>
            <a:r>
              <a:rPr lang="de-DE" sz="2400" b="1" dirty="0">
                <a:solidFill>
                  <a:schemeClr val="bg1">
                    <a:lumMod val="50000"/>
                  </a:schemeClr>
                </a:solidFill>
                <a:latin typeface="+mn-lt"/>
              </a:rPr>
              <a:t>Weitere Informationen zum Thema Mehrsprachigkeit</a:t>
            </a:r>
          </a:p>
        </p:txBody>
      </p:sp>
      <p:sp>
        <p:nvSpPr>
          <p:cNvPr id="8" name="Textfeld 7">
            <a:extLst>
              <a:ext uri="{FF2B5EF4-FFF2-40B4-BE49-F238E27FC236}">
                <a16:creationId xmlns:a16="http://schemas.microsoft.com/office/drawing/2014/main" id="{41271E00-A043-B549-9F5D-E46A4026488F}"/>
              </a:ext>
            </a:extLst>
          </p:cNvPr>
          <p:cNvSpPr txBox="1"/>
          <p:nvPr/>
        </p:nvSpPr>
        <p:spPr>
          <a:xfrm>
            <a:off x="959833" y="5474955"/>
            <a:ext cx="7825392" cy="1631216"/>
          </a:xfrm>
          <a:prstGeom prst="rect">
            <a:avLst/>
          </a:prstGeom>
          <a:noFill/>
        </p:spPr>
        <p:txBody>
          <a:bodyPr wrap="square" rtlCol="0">
            <a:spAutoFit/>
          </a:bodyPr>
          <a:lstStyle/>
          <a:p>
            <a:pPr marL="171450" indent="-171450">
              <a:buFont typeface="Arial" panose="020B0604020202020204" pitchFamily="34" charset="0"/>
              <a:buChar char="•"/>
            </a:pPr>
            <a:r>
              <a:rPr lang="de-DE" sz="2000" dirty="0">
                <a:solidFill>
                  <a:schemeClr val="bg1">
                    <a:lumMod val="50000"/>
                  </a:schemeClr>
                </a:solidFill>
                <a:latin typeface="+mn-lt"/>
              </a:rPr>
              <a:t>Darstellung des Projektes </a:t>
            </a:r>
            <a:r>
              <a:rPr lang="de-DE" sz="2000" dirty="0" err="1">
                <a:solidFill>
                  <a:schemeClr val="bg1">
                    <a:lumMod val="50000"/>
                  </a:schemeClr>
                </a:solidFill>
                <a:latin typeface="+mn-lt"/>
              </a:rPr>
              <a:t>Mulingula</a:t>
            </a:r>
            <a:r>
              <a:rPr lang="de-DE" sz="2000" dirty="0">
                <a:solidFill>
                  <a:schemeClr val="bg1">
                    <a:lumMod val="50000"/>
                  </a:schemeClr>
                </a:solidFill>
                <a:latin typeface="+mn-lt"/>
              </a:rPr>
              <a:t> </a:t>
            </a:r>
          </a:p>
          <a:p>
            <a:pPr marL="171450" indent="-171450">
              <a:buFont typeface="Arial" panose="020B0604020202020204" pitchFamily="34" charset="0"/>
              <a:buChar char="•"/>
            </a:pPr>
            <a:r>
              <a:rPr lang="de-DE" sz="2000" dirty="0">
                <a:solidFill>
                  <a:schemeClr val="bg1">
                    <a:lumMod val="50000"/>
                  </a:schemeClr>
                </a:solidFill>
                <a:latin typeface="+mn-lt"/>
              </a:rPr>
              <a:t>Lernarrangements  zu drei ausgewählten Bilderbüchern mit Kopiervorlagen</a:t>
            </a:r>
          </a:p>
          <a:p>
            <a:pPr marL="171450" indent="-171450">
              <a:buFont typeface="Arial" panose="020B0604020202020204" pitchFamily="34" charset="0"/>
              <a:buChar char="•"/>
            </a:pPr>
            <a:endParaRPr lang="de-DE" sz="2000" dirty="0">
              <a:solidFill>
                <a:schemeClr val="bg1">
                  <a:lumMod val="50000"/>
                </a:schemeClr>
              </a:solidFill>
              <a:latin typeface="+mn-lt"/>
            </a:endParaRPr>
          </a:p>
        </p:txBody>
      </p:sp>
    </p:spTree>
    <p:extLst>
      <p:ext uri="{BB962C8B-B14F-4D97-AF65-F5344CB8AC3E}">
        <p14:creationId xmlns:p14="http://schemas.microsoft.com/office/powerpoint/2010/main" val="2340553830"/>
      </p:ext>
    </p:extLst>
  </p:cSld>
  <p:clrMapOvr>
    <a:masterClrMapping/>
  </p:clrMapOvr>
  <p:timing>
    <p:tnLst>
      <p:par>
        <p:cTn id="1" dur="indefinite" restart="never" nodeType="tmRoot">
          <p:childTnLst>
            <p:audio isNarration="1">
              <p:cMediaNode showWhenStopped="0">
                <p:cTn id="2" fill="hold" display="0">
                  <p:stCondLst>
                    <p:cond delay="indefinite"/>
                  </p:stCondLst>
                  <p:endCondLst>
                    <p:cond evt="onPrev" delay="0">
                      <p:tgtEl>
                        <p:sldTgt/>
                      </p:tgtEl>
                    </p:cond>
                    <p:cond evt="onStopAudio" delay="0">
                      <p:tgtEl>
                        <p:sldTgt/>
                      </p:tgtEl>
                    </p:cond>
                  </p:endCondLst>
                </p:cTn>
                <p:tgtEl>
                  <p:spTgt spid="5632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467544" y="3338120"/>
            <a:ext cx="79928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de-DE" sz="2000" dirty="0">
                <a:solidFill>
                  <a:srgbClr val="000000"/>
                </a:solidFill>
                <a:latin typeface="Comic Sans MS" pitchFamily="66" charset="0"/>
                <a:ea typeface="Arial" pitchFamily="34" charset="0"/>
                <a:cs typeface="Times New Roman" pitchFamily="18" charset="0"/>
              </a:rPr>
              <a:t> </a:t>
            </a:r>
            <a:endParaRPr kumimoji="0" lang="de-DE" sz="1800" b="0" i="0" u="none" strike="noStrike" cap="none" normalizeH="0" baseline="0" dirty="0">
              <a:ln>
                <a:noFill/>
              </a:ln>
              <a:solidFill>
                <a:schemeClr val="tx1"/>
              </a:solidFill>
              <a:effectLst/>
              <a:latin typeface="Arial" pitchFamily="34" charset="0"/>
              <a:cs typeface="Arial" pitchFamily="34" charset="0"/>
            </a:endParaRPr>
          </a:p>
        </p:txBody>
      </p:sp>
      <p:sp>
        <p:nvSpPr>
          <p:cNvPr id="4" name="Textfeld 3"/>
          <p:cNvSpPr txBox="1"/>
          <p:nvPr/>
        </p:nvSpPr>
        <p:spPr>
          <a:xfrm>
            <a:off x="971600" y="5605932"/>
            <a:ext cx="7704856" cy="584775"/>
          </a:xfrm>
          <a:prstGeom prst="rect">
            <a:avLst/>
          </a:prstGeom>
          <a:noFill/>
        </p:spPr>
        <p:txBody>
          <a:bodyPr wrap="square" rtlCol="0">
            <a:spAutoFit/>
          </a:bodyPr>
          <a:lstStyle/>
          <a:p>
            <a:r>
              <a:rPr lang="de-DE" sz="3200" dirty="0">
                <a:solidFill>
                  <a:schemeClr val="bg1">
                    <a:lumMod val="50000"/>
                  </a:schemeClr>
                </a:solidFill>
                <a:latin typeface="Arial"/>
                <a:cs typeface="Arial"/>
              </a:rPr>
              <a:t>Vielen Dank für Ihre Aufmerksamkeit!</a:t>
            </a:r>
          </a:p>
        </p:txBody>
      </p:sp>
      <p:sp>
        <p:nvSpPr>
          <p:cNvPr id="2" name="Textfeld 1">
            <a:extLst>
              <a:ext uri="{FF2B5EF4-FFF2-40B4-BE49-F238E27FC236}">
                <a16:creationId xmlns:a16="http://schemas.microsoft.com/office/drawing/2014/main" id="{9EBB94F0-5CD3-3B45-9F50-EA089AF779D5}"/>
              </a:ext>
            </a:extLst>
          </p:cNvPr>
          <p:cNvSpPr txBox="1"/>
          <p:nvPr/>
        </p:nvSpPr>
        <p:spPr>
          <a:xfrm>
            <a:off x="6156176" y="5191548"/>
            <a:ext cx="1728192" cy="230832"/>
          </a:xfrm>
          <a:prstGeom prst="rect">
            <a:avLst/>
          </a:prstGeom>
          <a:noFill/>
        </p:spPr>
        <p:txBody>
          <a:bodyPr wrap="square" rtlCol="0">
            <a:spAutoFit/>
          </a:bodyPr>
          <a:lstStyle/>
          <a:p>
            <a:r>
              <a:rPr lang="de-DE" sz="900" dirty="0"/>
              <a:t>Foto: Selma Brandt</a:t>
            </a:r>
          </a:p>
        </p:txBody>
      </p:sp>
      <p:pic>
        <p:nvPicPr>
          <p:cNvPr id="5" name="Grafik 4">
            <a:extLst>
              <a:ext uri="{FF2B5EF4-FFF2-40B4-BE49-F238E27FC236}">
                <a16:creationId xmlns:a16="http://schemas.microsoft.com/office/drawing/2014/main" id="{D61F75E0-DBF2-A147-AEB8-A2B4FC4F27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608" y="821479"/>
            <a:ext cx="6588224" cy="4392149"/>
          </a:xfrm>
          <a:prstGeom prst="rect">
            <a:avLst/>
          </a:prstGeom>
        </p:spPr>
      </p:pic>
    </p:spTree>
    <p:extLst>
      <p:ext uri="{BB962C8B-B14F-4D97-AF65-F5344CB8AC3E}">
        <p14:creationId xmlns:p14="http://schemas.microsoft.com/office/powerpoint/2010/main" val="224758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8329ED2-369C-F74D-BEE3-13D0DF4F90AF}"/>
              </a:ext>
            </a:extLst>
          </p:cNvPr>
          <p:cNvSpPr/>
          <p:nvPr/>
        </p:nvSpPr>
        <p:spPr>
          <a:xfrm>
            <a:off x="251520" y="764704"/>
            <a:ext cx="9036496" cy="4708981"/>
          </a:xfrm>
          <a:prstGeom prst="rect">
            <a:avLst/>
          </a:prstGeom>
        </p:spPr>
        <p:txBody>
          <a:bodyPr wrap="square">
            <a:spAutoFit/>
          </a:bodyPr>
          <a:lstStyle/>
          <a:p>
            <a:pPr marL="306900" lvl="0" indent="-342900">
              <a:spcBef>
                <a:spcPts val="0"/>
              </a:spcBef>
              <a:spcAft>
                <a:spcPts val="0"/>
              </a:spcAft>
            </a:pPr>
            <a:r>
              <a:rPr lang="de-CH" sz="2000" i="1" dirty="0">
                <a:solidFill>
                  <a:srgbClr val="0070C0"/>
                </a:solidFill>
                <a:latin typeface="+mn-lt"/>
              </a:rPr>
              <a:t>Wie konnten Sie die Zusammenarbeit mit den Schulen bei den</a:t>
            </a:r>
          </a:p>
          <a:p>
            <a:pPr marL="306900" lvl="0" indent="-342900">
              <a:spcBef>
                <a:spcPts val="0"/>
              </a:spcBef>
              <a:spcAft>
                <a:spcPts val="0"/>
              </a:spcAft>
            </a:pPr>
            <a:r>
              <a:rPr lang="de-CH" sz="2000" i="1" dirty="0">
                <a:solidFill>
                  <a:srgbClr val="0070C0"/>
                </a:solidFill>
                <a:latin typeface="+mn-lt"/>
              </a:rPr>
              <a:t>Vorlesestunden vereinbaren? Wie läuft die Kooperation mit den Lehrkräften?</a:t>
            </a:r>
          </a:p>
          <a:p>
            <a:pPr lvl="0" indent="-342900">
              <a:spcBef>
                <a:spcPts val="0"/>
              </a:spcBef>
              <a:spcAft>
                <a:spcPts val="0"/>
              </a:spcAft>
            </a:pPr>
            <a:r>
              <a:rPr lang="de-CH" sz="2000" dirty="0">
                <a:latin typeface="+mn-lt"/>
              </a:rPr>
              <a:t>Eine Schule muss sich bewusst für das Projekt entscheiden,</a:t>
            </a:r>
          </a:p>
          <a:p>
            <a:pPr lvl="0" indent="-342900">
              <a:spcBef>
                <a:spcPts val="0"/>
              </a:spcBef>
              <a:spcAft>
                <a:spcPts val="0"/>
              </a:spcAft>
            </a:pPr>
            <a:r>
              <a:rPr lang="de-CH" sz="2000" dirty="0">
                <a:latin typeface="+mn-lt"/>
              </a:rPr>
              <a:t>indem die Schulleitung und das Kollegium einer Implementierung von </a:t>
            </a:r>
            <a:r>
              <a:rPr lang="de-CH" sz="2000" dirty="0" err="1">
                <a:latin typeface="+mn-lt"/>
              </a:rPr>
              <a:t>Mulingula</a:t>
            </a:r>
            <a:r>
              <a:rPr lang="de-CH" sz="2000" dirty="0">
                <a:latin typeface="+mn-lt"/>
              </a:rPr>
              <a:t> zustimmen. Vor diesem Hintergrund wissen die Kolleg*innen bereits, dass </a:t>
            </a:r>
            <a:r>
              <a:rPr lang="de-CH" sz="2000" dirty="0" err="1">
                <a:latin typeface="+mn-lt"/>
              </a:rPr>
              <a:t>Mulingula</a:t>
            </a:r>
            <a:r>
              <a:rPr lang="de-CH" sz="2000" dirty="0">
                <a:latin typeface="+mn-lt"/>
              </a:rPr>
              <a:t> eine Integration in den Stundenplan findet. </a:t>
            </a:r>
          </a:p>
          <a:p>
            <a:pPr lvl="0" indent="-342900">
              <a:spcBef>
                <a:spcPts val="0"/>
              </a:spcBef>
              <a:spcAft>
                <a:spcPts val="0"/>
              </a:spcAft>
            </a:pPr>
            <a:endParaRPr lang="de-CH" sz="2000" dirty="0">
              <a:latin typeface="+mn-lt"/>
            </a:endParaRPr>
          </a:p>
          <a:p>
            <a:pPr lvl="0" indent="-342900">
              <a:spcBef>
                <a:spcPts val="0"/>
              </a:spcBef>
              <a:spcAft>
                <a:spcPts val="0"/>
              </a:spcAft>
            </a:pPr>
            <a:endParaRPr lang="de-CH" sz="2000" dirty="0">
              <a:latin typeface="+mn-lt"/>
            </a:endParaRPr>
          </a:p>
          <a:p>
            <a:pPr lvl="0" indent="-342900">
              <a:spcBef>
                <a:spcPts val="0"/>
              </a:spcBef>
              <a:spcAft>
                <a:spcPts val="0"/>
              </a:spcAft>
            </a:pPr>
            <a:r>
              <a:rPr lang="de-CH" sz="2000" i="1" dirty="0">
                <a:solidFill>
                  <a:srgbClr val="0070C0"/>
                </a:solidFill>
                <a:latin typeface="+mn-lt"/>
              </a:rPr>
              <a:t>Wie finden Sie Ihre Vorleser*innen? Erhalten diese eine Schulung?</a:t>
            </a:r>
          </a:p>
          <a:p>
            <a:pPr lvl="0" indent="-342900">
              <a:spcBef>
                <a:spcPts val="0"/>
              </a:spcBef>
              <a:spcAft>
                <a:spcPts val="0"/>
              </a:spcAft>
            </a:pPr>
            <a:r>
              <a:rPr lang="de-CH" sz="2000" dirty="0">
                <a:latin typeface="+mn-lt"/>
              </a:rPr>
              <a:t>Unsere Vorleser*innen haben wir über die WWU in Münster, über Dolmetscherbüros oder über direkte Empfehlungen beteiligter Personen gewinnen können. </a:t>
            </a:r>
          </a:p>
          <a:p>
            <a:pPr lvl="0" indent="-342900">
              <a:spcBef>
                <a:spcPts val="0"/>
              </a:spcBef>
              <a:spcAft>
                <a:spcPts val="0"/>
              </a:spcAft>
            </a:pPr>
            <a:endParaRPr lang="de-CH" sz="2000" dirty="0">
              <a:latin typeface="+mn-lt"/>
            </a:endParaRPr>
          </a:p>
          <a:p>
            <a:pPr lvl="0" indent="-342900">
              <a:spcBef>
                <a:spcPts val="0"/>
              </a:spcBef>
              <a:spcAft>
                <a:spcPts val="0"/>
              </a:spcAft>
            </a:pPr>
            <a:r>
              <a:rPr lang="de-CH" sz="2000" dirty="0">
                <a:latin typeface="+mn-lt"/>
              </a:rPr>
              <a:t>Was die Schulung angeht, so legen wir großen Wert auf regelmäßige Fortbildungen und Teamsitzungen, Hospitationen mit individuellen Beratungen, um das </a:t>
            </a:r>
            <a:r>
              <a:rPr lang="de-CH" sz="2000" dirty="0" err="1">
                <a:latin typeface="+mn-lt"/>
              </a:rPr>
              <a:t>Mulingula</a:t>
            </a:r>
            <a:r>
              <a:rPr lang="de-CH" sz="2000" dirty="0">
                <a:latin typeface="+mn-lt"/>
              </a:rPr>
              <a:t>-Kollegium zu professionalisieren. </a:t>
            </a:r>
          </a:p>
        </p:txBody>
      </p:sp>
      <p:sp>
        <p:nvSpPr>
          <p:cNvPr id="2" name="Textfeld 1">
            <a:extLst>
              <a:ext uri="{FF2B5EF4-FFF2-40B4-BE49-F238E27FC236}">
                <a16:creationId xmlns:a16="http://schemas.microsoft.com/office/drawing/2014/main" id="{AD0453E9-E78A-7342-B7E2-6F093F474A3C}"/>
              </a:ext>
            </a:extLst>
          </p:cNvPr>
          <p:cNvSpPr txBox="1"/>
          <p:nvPr/>
        </p:nvSpPr>
        <p:spPr>
          <a:xfrm>
            <a:off x="395536" y="116632"/>
            <a:ext cx="5760640" cy="461665"/>
          </a:xfrm>
          <a:prstGeom prst="rect">
            <a:avLst/>
          </a:prstGeom>
          <a:noFill/>
        </p:spPr>
        <p:txBody>
          <a:bodyPr wrap="square" rtlCol="0">
            <a:spAutoFit/>
          </a:bodyPr>
          <a:lstStyle/>
          <a:p>
            <a:r>
              <a:rPr lang="de-DE" sz="2400" b="1" dirty="0">
                <a:solidFill>
                  <a:schemeClr val="bg1">
                    <a:lumMod val="50000"/>
                  </a:schemeClr>
                </a:solidFill>
                <a:latin typeface="+mn-lt"/>
              </a:rPr>
              <a:t>Fragen aus dem Chat</a:t>
            </a:r>
          </a:p>
        </p:txBody>
      </p:sp>
    </p:spTree>
    <p:extLst>
      <p:ext uri="{BB962C8B-B14F-4D97-AF65-F5344CB8AC3E}">
        <p14:creationId xmlns:p14="http://schemas.microsoft.com/office/powerpoint/2010/main" val="1881539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8329ED2-369C-F74D-BEE3-13D0DF4F90AF}"/>
              </a:ext>
            </a:extLst>
          </p:cNvPr>
          <p:cNvSpPr/>
          <p:nvPr/>
        </p:nvSpPr>
        <p:spPr>
          <a:xfrm>
            <a:off x="503040" y="1196752"/>
            <a:ext cx="8640960" cy="3785652"/>
          </a:xfrm>
          <a:prstGeom prst="rect">
            <a:avLst/>
          </a:prstGeom>
        </p:spPr>
        <p:txBody>
          <a:bodyPr wrap="square">
            <a:spAutoFit/>
          </a:bodyPr>
          <a:lstStyle/>
          <a:p>
            <a:pPr lvl="0" indent="-342900">
              <a:spcBef>
                <a:spcPts val="0"/>
              </a:spcBef>
              <a:spcAft>
                <a:spcPts val="0"/>
              </a:spcAft>
            </a:pPr>
            <a:r>
              <a:rPr lang="de-CH" sz="2000" i="1" dirty="0">
                <a:solidFill>
                  <a:srgbClr val="0070C0"/>
                </a:solidFill>
                <a:latin typeface="+mn-lt"/>
              </a:rPr>
              <a:t>Möchten/würden Sie die Sprachauswahl erweitern?</a:t>
            </a:r>
          </a:p>
          <a:p>
            <a:pPr lvl="0" indent="-342900">
              <a:spcBef>
                <a:spcPts val="0"/>
              </a:spcBef>
              <a:spcAft>
                <a:spcPts val="0"/>
              </a:spcAft>
            </a:pPr>
            <a:r>
              <a:rPr lang="de-CH" sz="2000" dirty="0">
                <a:solidFill>
                  <a:srgbClr val="444444"/>
                </a:solidFill>
                <a:latin typeface="+mn-lt"/>
              </a:rPr>
              <a:t>Bei der Sprachauswahl haben wir uns an den in unseren Münsteraner Grundschulen hauptsächlich gesprochenen Sprachen orientiert. Gerne würden wir das Sprachangebot erweitern, sobald uns die notwendigen finanziellen Mittel zur Verfügung stehen.   </a:t>
            </a:r>
          </a:p>
          <a:p>
            <a:pPr lvl="0" indent="-342900">
              <a:spcBef>
                <a:spcPts val="0"/>
              </a:spcBef>
              <a:spcAft>
                <a:spcPts val="0"/>
              </a:spcAft>
            </a:pPr>
            <a:endParaRPr lang="de-CH" sz="2000" dirty="0">
              <a:solidFill>
                <a:srgbClr val="444444"/>
              </a:solidFill>
              <a:latin typeface="+mn-lt"/>
            </a:endParaRPr>
          </a:p>
          <a:p>
            <a:pPr lvl="0" indent="-342900">
              <a:spcBef>
                <a:spcPts val="0"/>
              </a:spcBef>
              <a:spcAft>
                <a:spcPts val="0"/>
              </a:spcAft>
            </a:pPr>
            <a:endParaRPr lang="de-CH" sz="2000" i="1" dirty="0">
              <a:solidFill>
                <a:srgbClr val="0070C0"/>
              </a:solidFill>
              <a:latin typeface="+mn-lt"/>
            </a:endParaRPr>
          </a:p>
          <a:p>
            <a:pPr lvl="0" indent="-342900">
              <a:spcBef>
                <a:spcPts val="0"/>
              </a:spcBef>
              <a:spcAft>
                <a:spcPts val="0"/>
              </a:spcAft>
            </a:pPr>
            <a:r>
              <a:rPr lang="de-CH" sz="2000" i="1" dirty="0">
                <a:solidFill>
                  <a:srgbClr val="0070C0"/>
                </a:solidFill>
                <a:latin typeface="+mn-lt"/>
              </a:rPr>
              <a:t>Gibt es irgendwelche lizenzrechtliche Einschränkungen, wenn ich diese tollen Materialien in der Bibliothek verwenden möchte?</a:t>
            </a:r>
          </a:p>
          <a:p>
            <a:pPr lvl="0" indent="-342900">
              <a:spcBef>
                <a:spcPts val="0"/>
              </a:spcBef>
              <a:spcAft>
                <a:spcPts val="0"/>
              </a:spcAft>
            </a:pPr>
            <a:r>
              <a:rPr lang="de-CH" sz="2000" dirty="0">
                <a:latin typeface="+mn-lt"/>
              </a:rPr>
              <a:t>Sie können unser Materialangebot für Ihren eigenen Bedarf kostenlos und lizenzfrei nutzen. </a:t>
            </a:r>
          </a:p>
          <a:p>
            <a:pPr lvl="0" indent="-342900">
              <a:spcBef>
                <a:spcPts val="0"/>
              </a:spcBef>
              <a:spcAft>
                <a:spcPts val="0"/>
              </a:spcAft>
            </a:pPr>
            <a:endParaRPr lang="de-CH" sz="2000" dirty="0">
              <a:solidFill>
                <a:srgbClr val="444444"/>
              </a:solidFill>
              <a:latin typeface="+mn-lt"/>
            </a:endParaRPr>
          </a:p>
        </p:txBody>
      </p:sp>
    </p:spTree>
    <p:extLst>
      <p:ext uri="{BB962C8B-B14F-4D97-AF65-F5344CB8AC3E}">
        <p14:creationId xmlns:p14="http://schemas.microsoft.com/office/powerpoint/2010/main" val="2910379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8329ED2-369C-F74D-BEE3-13D0DF4F90AF}"/>
              </a:ext>
            </a:extLst>
          </p:cNvPr>
          <p:cNvSpPr/>
          <p:nvPr/>
        </p:nvSpPr>
        <p:spPr>
          <a:xfrm>
            <a:off x="395536" y="404664"/>
            <a:ext cx="8640960" cy="5940088"/>
          </a:xfrm>
          <a:prstGeom prst="rect">
            <a:avLst/>
          </a:prstGeom>
        </p:spPr>
        <p:txBody>
          <a:bodyPr wrap="square">
            <a:spAutoFit/>
          </a:bodyPr>
          <a:lstStyle/>
          <a:p>
            <a:pPr lvl="0" indent="-342900">
              <a:spcBef>
                <a:spcPts val="0"/>
              </a:spcBef>
              <a:spcAft>
                <a:spcPts val="0"/>
              </a:spcAft>
            </a:pPr>
            <a:endParaRPr lang="de-CH" sz="2000" dirty="0">
              <a:solidFill>
                <a:srgbClr val="444444"/>
              </a:solidFill>
              <a:latin typeface="+mn-lt"/>
            </a:endParaRPr>
          </a:p>
          <a:p>
            <a:pPr lvl="0" indent="-342900">
              <a:spcBef>
                <a:spcPts val="0"/>
              </a:spcBef>
              <a:spcAft>
                <a:spcPts val="0"/>
              </a:spcAft>
            </a:pPr>
            <a:r>
              <a:rPr lang="de-CH" sz="2000" i="1" dirty="0">
                <a:solidFill>
                  <a:srgbClr val="0070C0"/>
                </a:solidFill>
                <a:latin typeface="+mn-lt"/>
              </a:rPr>
              <a:t>Möglicherweise etwas zu spezifisch, aber vielleicht können Sie ja etwas dazu sagen: Wie gehen sie mit "interner" sprachlicher Vielfalt um? Beispiel Arabisch: Wenn Kinder "nur" ihre regionale Varietät kennen, können sie möglicherweise mit literarischem Arabisch nichts anfangen.</a:t>
            </a:r>
          </a:p>
          <a:p>
            <a:pPr lvl="0" indent="-342900">
              <a:spcBef>
                <a:spcPts val="0"/>
              </a:spcBef>
              <a:spcAft>
                <a:spcPts val="0"/>
              </a:spcAft>
            </a:pPr>
            <a:r>
              <a:rPr lang="de-CH" sz="2000" dirty="0">
                <a:effectLst/>
                <a:latin typeface="+mn-lt"/>
              </a:rPr>
              <a:t>Die meisten arabischsprachigen Kinder kommen aus dem syrischen und irakischen Sprachraum. Die Bücher, die wir ihnen anbieten sind auf hocharabisch verfasst. In der Regel können die Kinder den Inhalten gut folgen. Bei Verstehens-schwierigkeiten geht unsere Vorleserin  gezielt auf die Kinder ein. </a:t>
            </a:r>
          </a:p>
          <a:p>
            <a:pPr lvl="0" indent="-342900">
              <a:spcBef>
                <a:spcPts val="0"/>
              </a:spcBef>
              <a:spcAft>
                <a:spcPts val="0"/>
              </a:spcAft>
            </a:pPr>
            <a:endParaRPr lang="de-CH" sz="2000" dirty="0">
              <a:latin typeface="+mn-lt"/>
            </a:endParaRPr>
          </a:p>
          <a:p>
            <a:pPr lvl="0" indent="-342900">
              <a:spcBef>
                <a:spcPts val="0"/>
              </a:spcBef>
              <a:spcAft>
                <a:spcPts val="0"/>
              </a:spcAft>
            </a:pPr>
            <a:endParaRPr lang="de-CH" sz="2000" dirty="0">
              <a:effectLst/>
              <a:latin typeface="+mn-lt"/>
            </a:endParaRPr>
          </a:p>
          <a:p>
            <a:pPr lvl="0" indent="-342900">
              <a:spcBef>
                <a:spcPts val="0"/>
              </a:spcBef>
              <a:spcAft>
                <a:spcPts val="0"/>
              </a:spcAft>
            </a:pPr>
            <a:r>
              <a:rPr lang="de-CH" sz="2000" i="1" dirty="0">
                <a:solidFill>
                  <a:srgbClr val="0070C0"/>
                </a:solidFill>
              </a:rPr>
              <a:t>Gibt es eine Zusammenarbeit oder Abstimmung mit dem Projekt Amira - Kostenfreies Leseförderprogramm in 8 Sprachen (</a:t>
            </a:r>
            <a:r>
              <a:rPr lang="de-CH" sz="2000" i="1" dirty="0">
                <a:solidFill>
                  <a:srgbClr val="0070C0"/>
                </a:solidFill>
                <a:hlinkClick r:id="rId2">
                  <a:extLst>
                    <a:ext uri="{A12FA001-AC4F-418D-AE19-62706E023703}">
                      <ahyp:hlinkClr xmlns:ahyp="http://schemas.microsoft.com/office/drawing/2018/hyperlinkcolor" val="tx"/>
                    </a:ext>
                  </a:extLst>
                </a:hlinkClick>
              </a:rPr>
              <a:t>amira-lesen.de</a:t>
            </a:r>
            <a:r>
              <a:rPr lang="de-CH" sz="2000" i="1" dirty="0">
                <a:solidFill>
                  <a:srgbClr val="0070C0"/>
                </a:solidFill>
              </a:rPr>
              <a:t>)?</a:t>
            </a:r>
          </a:p>
          <a:p>
            <a:pPr lvl="0" indent="-342900">
              <a:spcBef>
                <a:spcPts val="0"/>
              </a:spcBef>
              <a:spcAft>
                <a:spcPts val="0"/>
              </a:spcAft>
            </a:pPr>
            <a:r>
              <a:rPr lang="de-CH" sz="2000" dirty="0"/>
              <a:t>Es gibt keine Absprachen. Wir empfehlen die Amira-Leseseite mit ihrem umfangreichen Sprach- und Leseangeboten gezielt weiter. </a:t>
            </a:r>
            <a:r>
              <a:rPr lang="de-CH" sz="2000" dirty="0" err="1"/>
              <a:t>Mulingula</a:t>
            </a:r>
            <a:r>
              <a:rPr lang="de-CH" sz="2000" dirty="0"/>
              <a:t> verfolgt neben der zweisprachigen Textrezeption auch den sprachfördernden Ansatz, der sich über das Downloadangebot abbildet. Beide Seiten ergänzen sich wunderbar. </a:t>
            </a:r>
          </a:p>
          <a:p>
            <a:pPr lvl="0" indent="-342900">
              <a:spcBef>
                <a:spcPts val="0"/>
              </a:spcBef>
              <a:spcAft>
                <a:spcPts val="0"/>
              </a:spcAft>
            </a:pPr>
            <a:endParaRPr lang="de-CH" sz="2000" dirty="0">
              <a:effectLst/>
              <a:latin typeface="+mn-lt"/>
            </a:endParaRPr>
          </a:p>
        </p:txBody>
      </p:sp>
    </p:spTree>
    <p:extLst>
      <p:ext uri="{BB962C8B-B14F-4D97-AF65-F5344CB8AC3E}">
        <p14:creationId xmlns:p14="http://schemas.microsoft.com/office/powerpoint/2010/main" val="414826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8329ED2-369C-F74D-BEE3-13D0DF4F90AF}"/>
              </a:ext>
            </a:extLst>
          </p:cNvPr>
          <p:cNvSpPr/>
          <p:nvPr/>
        </p:nvSpPr>
        <p:spPr>
          <a:xfrm>
            <a:off x="323528" y="980728"/>
            <a:ext cx="8748464" cy="4401205"/>
          </a:xfrm>
          <a:prstGeom prst="rect">
            <a:avLst/>
          </a:prstGeom>
        </p:spPr>
        <p:txBody>
          <a:bodyPr wrap="square">
            <a:spAutoFit/>
          </a:bodyPr>
          <a:lstStyle/>
          <a:p>
            <a:pPr lvl="0" indent="-342900">
              <a:spcBef>
                <a:spcPts val="0"/>
              </a:spcBef>
              <a:spcAft>
                <a:spcPts val="0"/>
              </a:spcAft>
            </a:pPr>
            <a:endParaRPr lang="de-CH" sz="2000" dirty="0">
              <a:latin typeface="+mn-lt"/>
            </a:endParaRPr>
          </a:p>
          <a:p>
            <a:pPr lvl="0" indent="-342900">
              <a:spcBef>
                <a:spcPts val="0"/>
              </a:spcBef>
              <a:spcAft>
                <a:spcPts val="0"/>
              </a:spcAft>
            </a:pPr>
            <a:r>
              <a:rPr lang="de-CH" sz="2000" i="1" dirty="0">
                <a:solidFill>
                  <a:srgbClr val="0070C0"/>
                </a:solidFill>
                <a:latin typeface="+mn-lt"/>
              </a:rPr>
              <a:t>Gibt es alle Bücher auch als Printausgabe?</a:t>
            </a:r>
          </a:p>
          <a:p>
            <a:pPr lvl="0" indent="-342900">
              <a:spcBef>
                <a:spcPts val="0"/>
              </a:spcBef>
              <a:spcAft>
                <a:spcPts val="0"/>
              </a:spcAft>
            </a:pPr>
            <a:r>
              <a:rPr lang="de-CH" sz="2000" dirty="0">
                <a:latin typeface="+mn-lt"/>
              </a:rPr>
              <a:t>Nein, leider nicht. Wir recherchieren aktuell die Kosten für Printformate. </a:t>
            </a:r>
          </a:p>
          <a:p>
            <a:pPr lvl="0" indent="-342900">
              <a:spcBef>
                <a:spcPts val="0"/>
              </a:spcBef>
              <a:spcAft>
                <a:spcPts val="0"/>
              </a:spcAft>
            </a:pPr>
            <a:endParaRPr lang="de-CH" sz="2000" dirty="0">
              <a:latin typeface="+mn-lt"/>
            </a:endParaRPr>
          </a:p>
          <a:p>
            <a:pPr lvl="0" indent="-342900">
              <a:spcBef>
                <a:spcPts val="0"/>
              </a:spcBef>
              <a:spcAft>
                <a:spcPts val="0"/>
              </a:spcAft>
            </a:pPr>
            <a:endParaRPr lang="de-CH" sz="2000" i="1" dirty="0">
              <a:solidFill>
                <a:srgbClr val="0070C0"/>
              </a:solidFill>
              <a:latin typeface="+mn-lt"/>
            </a:endParaRPr>
          </a:p>
          <a:p>
            <a:pPr lvl="0" indent="-342900">
              <a:spcBef>
                <a:spcPts val="0"/>
              </a:spcBef>
              <a:spcAft>
                <a:spcPts val="0"/>
              </a:spcAft>
            </a:pPr>
            <a:r>
              <a:rPr lang="de-CH" sz="2000" i="1" dirty="0">
                <a:solidFill>
                  <a:srgbClr val="0070C0"/>
                </a:solidFill>
                <a:latin typeface="+mn-lt"/>
              </a:rPr>
              <a:t>Gab es Anfragen oder Kontakte von bzw. zu Schulen aus der Schweiz?</a:t>
            </a:r>
          </a:p>
          <a:p>
            <a:pPr lvl="0" indent="-342900">
              <a:spcBef>
                <a:spcPts val="0"/>
              </a:spcBef>
              <a:spcAft>
                <a:spcPts val="0"/>
              </a:spcAft>
            </a:pPr>
            <a:r>
              <a:rPr lang="de-CH" sz="2000" dirty="0">
                <a:latin typeface="+mn-lt"/>
              </a:rPr>
              <a:t>Nein, bislang leider nicht.   </a:t>
            </a:r>
          </a:p>
          <a:p>
            <a:pPr lvl="0" indent="-342900">
              <a:spcBef>
                <a:spcPts val="0"/>
              </a:spcBef>
              <a:spcAft>
                <a:spcPts val="0"/>
              </a:spcAft>
            </a:pPr>
            <a:endParaRPr lang="de-CH" sz="2000" dirty="0">
              <a:latin typeface="+mn-lt"/>
            </a:endParaRPr>
          </a:p>
          <a:p>
            <a:pPr lvl="0" indent="-342900">
              <a:spcBef>
                <a:spcPts val="0"/>
              </a:spcBef>
              <a:spcAft>
                <a:spcPts val="0"/>
              </a:spcAft>
            </a:pPr>
            <a:endParaRPr lang="de-CH" sz="2000" i="1" dirty="0">
              <a:latin typeface="+mn-lt"/>
            </a:endParaRPr>
          </a:p>
          <a:p>
            <a:pPr lvl="0" indent="-342900">
              <a:spcBef>
                <a:spcPts val="0"/>
              </a:spcBef>
              <a:spcAft>
                <a:spcPts val="0"/>
              </a:spcAft>
            </a:pPr>
            <a:r>
              <a:rPr lang="de-CH" sz="2000" i="1" dirty="0">
                <a:solidFill>
                  <a:srgbClr val="0070C0"/>
                </a:solidFill>
                <a:latin typeface="+mn-lt"/>
              </a:rPr>
              <a:t>Nicht nur Dialekte innerhalb einer Sprache, aber auch Minderheitensprachen wie Belutschi oder Kurdisch sollten berücksichtig werden. Wie sehen Sie das?</a:t>
            </a:r>
          </a:p>
          <a:p>
            <a:pPr lvl="0" indent="-342900">
              <a:spcBef>
                <a:spcPts val="0"/>
              </a:spcBef>
              <a:spcAft>
                <a:spcPts val="0"/>
              </a:spcAft>
            </a:pPr>
            <a:r>
              <a:rPr lang="de-CH" sz="2000" dirty="0">
                <a:latin typeface="+mn-lt"/>
              </a:rPr>
              <a:t>Dem Anspruch stimmen wir voll zu. Unser Spielraum wird hier leider von unseren finanziellen Möglichkeiten bestimmt. Was Kurdisch angeht, so sind wir da aktuell im Gespräch. </a:t>
            </a:r>
            <a:endParaRPr lang="de-CH" sz="2000" dirty="0">
              <a:effectLst/>
              <a:latin typeface="+mn-lt"/>
            </a:endParaRPr>
          </a:p>
        </p:txBody>
      </p:sp>
    </p:spTree>
    <p:extLst>
      <p:ext uri="{BB962C8B-B14F-4D97-AF65-F5344CB8AC3E}">
        <p14:creationId xmlns:p14="http://schemas.microsoft.com/office/powerpoint/2010/main" val="1319188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687115" y="6069776"/>
            <a:ext cx="8229600" cy="535727"/>
          </a:xfrm>
          <a:prstGeom prst="rect">
            <a:avLst/>
          </a:prstGeom>
          <a:solidFill>
            <a:srgbClr val="FFFFFF"/>
          </a:solidFill>
          <a:ln w="38100">
            <a:solidFill>
              <a:srgbClr val="FFFFFF"/>
            </a:solidFill>
            <a:miter lim="800000"/>
            <a:headEnd/>
            <a:tailEnd/>
          </a:ln>
        </p:spPr>
        <p:txBody>
          <a:bodyPr/>
          <a:lstStyle/>
          <a:p>
            <a:r>
              <a:rPr lang="de-DE" sz="2000" dirty="0">
                <a:solidFill>
                  <a:srgbClr val="C00000"/>
                </a:solidFill>
              </a:rPr>
              <a:t>Die Muttersprache als Brücke zur Literatur und Bildungssprache  </a:t>
            </a:r>
          </a:p>
        </p:txBody>
      </p:sp>
      <p:sp>
        <p:nvSpPr>
          <p:cNvPr id="2" name="Textfeld 1">
            <a:extLst>
              <a:ext uri="{FF2B5EF4-FFF2-40B4-BE49-F238E27FC236}">
                <a16:creationId xmlns:a16="http://schemas.microsoft.com/office/drawing/2014/main" id="{27D582DC-1822-6142-985E-3367BB7A95F6}"/>
              </a:ext>
            </a:extLst>
          </p:cNvPr>
          <p:cNvSpPr txBox="1"/>
          <p:nvPr/>
        </p:nvSpPr>
        <p:spPr>
          <a:xfrm>
            <a:off x="5292080" y="196715"/>
            <a:ext cx="3624635" cy="1785104"/>
          </a:xfrm>
          <a:prstGeom prst="rect">
            <a:avLst/>
          </a:prstGeom>
          <a:noFill/>
        </p:spPr>
        <p:txBody>
          <a:bodyPr wrap="square" rtlCol="0">
            <a:spAutoFit/>
          </a:bodyPr>
          <a:lstStyle/>
          <a:p>
            <a:r>
              <a:rPr lang="de-DE" sz="2000" b="1" dirty="0">
                <a:solidFill>
                  <a:schemeClr val="bg1">
                    <a:lumMod val="50000"/>
                  </a:schemeClr>
                </a:solidFill>
                <a:latin typeface="+mn-lt"/>
              </a:rPr>
              <a:t>12 Schulen und 1 Kita</a:t>
            </a:r>
          </a:p>
          <a:p>
            <a:r>
              <a:rPr lang="de-DE" sz="2000" b="1" dirty="0">
                <a:solidFill>
                  <a:schemeClr val="bg1">
                    <a:lumMod val="50000"/>
                  </a:schemeClr>
                </a:solidFill>
                <a:latin typeface="+mn-lt"/>
              </a:rPr>
              <a:t>9 Sprachen / 12 Vorleser*innen</a:t>
            </a:r>
          </a:p>
          <a:p>
            <a:r>
              <a:rPr lang="de-DE" sz="2000" b="1" dirty="0">
                <a:solidFill>
                  <a:schemeClr val="bg1">
                    <a:lumMod val="50000"/>
                  </a:schemeClr>
                </a:solidFill>
                <a:latin typeface="+mn-lt"/>
              </a:rPr>
              <a:t>460 beteiligte Kinder</a:t>
            </a:r>
          </a:p>
          <a:p>
            <a:endParaRPr lang="de-DE" sz="2000" b="1" dirty="0">
              <a:solidFill>
                <a:srgbClr val="0070C0"/>
              </a:solidFill>
              <a:latin typeface="+mn-lt"/>
            </a:endParaRPr>
          </a:p>
        </p:txBody>
      </p:sp>
      <p:pic>
        <p:nvPicPr>
          <p:cNvPr id="3" name="Grafik 2">
            <a:extLst>
              <a:ext uri="{FF2B5EF4-FFF2-40B4-BE49-F238E27FC236}">
                <a16:creationId xmlns:a16="http://schemas.microsoft.com/office/drawing/2014/main" id="{D7333120-6BBF-6746-A5C1-C77ADBC257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08104" y="1719382"/>
            <a:ext cx="2277213" cy="3596463"/>
          </a:xfrm>
          <a:prstGeom prst="rect">
            <a:avLst/>
          </a:prstGeom>
        </p:spPr>
      </p:pic>
      <p:sp>
        <p:nvSpPr>
          <p:cNvPr id="5" name="Textfeld 4">
            <a:extLst>
              <a:ext uri="{FF2B5EF4-FFF2-40B4-BE49-F238E27FC236}">
                <a16:creationId xmlns:a16="http://schemas.microsoft.com/office/drawing/2014/main" id="{BC77B229-81D3-7A48-BB3C-3D7049F3375D}"/>
              </a:ext>
            </a:extLst>
          </p:cNvPr>
          <p:cNvSpPr txBox="1"/>
          <p:nvPr/>
        </p:nvSpPr>
        <p:spPr>
          <a:xfrm>
            <a:off x="848614" y="196715"/>
            <a:ext cx="5472608" cy="400110"/>
          </a:xfrm>
          <a:prstGeom prst="rect">
            <a:avLst/>
          </a:prstGeom>
          <a:noFill/>
        </p:spPr>
        <p:txBody>
          <a:bodyPr wrap="square" rtlCol="0">
            <a:spAutoFit/>
          </a:bodyPr>
          <a:lstStyle/>
          <a:p>
            <a:r>
              <a:rPr lang="de-DE" sz="2000" b="1" dirty="0" err="1">
                <a:solidFill>
                  <a:schemeClr val="bg1">
                    <a:lumMod val="50000"/>
                  </a:schemeClr>
                </a:solidFill>
                <a:latin typeface="+mn-lt"/>
              </a:rPr>
              <a:t>Mulingula</a:t>
            </a:r>
            <a:r>
              <a:rPr lang="de-DE" sz="2000" b="1" dirty="0">
                <a:solidFill>
                  <a:schemeClr val="bg1">
                    <a:lumMod val="50000"/>
                  </a:schemeClr>
                </a:solidFill>
                <a:latin typeface="+mn-lt"/>
              </a:rPr>
              <a:t> seit 2008 in Münster: </a:t>
            </a:r>
          </a:p>
        </p:txBody>
      </p:sp>
      <p:pic>
        <p:nvPicPr>
          <p:cNvPr id="7" name="Grafik 6">
            <a:extLst>
              <a:ext uri="{FF2B5EF4-FFF2-40B4-BE49-F238E27FC236}">
                <a16:creationId xmlns:a16="http://schemas.microsoft.com/office/drawing/2014/main" id="{9DC3811B-47A3-C046-86B3-8A72EDC054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9929" y="1268760"/>
            <a:ext cx="3186422" cy="4497708"/>
          </a:xfrm>
          <a:prstGeom prst="rect">
            <a:avLst/>
          </a:prstGeom>
        </p:spPr>
      </p:pic>
    </p:spTree>
    <p:extLst>
      <p:ext uri="{BB962C8B-B14F-4D97-AF65-F5344CB8AC3E}">
        <p14:creationId xmlns:p14="http://schemas.microsoft.com/office/powerpoint/2010/main" val="3018128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2353" y="92630"/>
            <a:ext cx="8218488" cy="816090"/>
          </a:xfrm>
          <a:solidFill>
            <a:srgbClr val="FFFFFF"/>
          </a:solidFill>
          <a:ln w="38100">
            <a:solidFill>
              <a:srgbClr val="FFFFFF"/>
            </a:solidFill>
          </a:ln>
        </p:spPr>
        <p:txBody>
          <a:bodyPr>
            <a:normAutofit/>
          </a:bodyPr>
          <a:lstStyle/>
          <a:p>
            <a:pPr algn="l" eaLnBrk="1" hangingPunct="1">
              <a:defRPr/>
            </a:pPr>
            <a:r>
              <a:rPr lang="de-DE" sz="2000" b="1" dirty="0">
                <a:solidFill>
                  <a:schemeClr val="bg1">
                    <a:lumMod val="50000"/>
                  </a:schemeClr>
                </a:solidFill>
              </a:rPr>
              <a:t>Aktivitäten</a:t>
            </a:r>
          </a:p>
        </p:txBody>
      </p:sp>
      <p:pic>
        <p:nvPicPr>
          <p:cNvPr id="56326"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32825" y="6346825"/>
            <a:ext cx="304800" cy="304800"/>
          </a:xfrm>
          <a:prstGeom prst="rect">
            <a:avLst/>
          </a:prstGeom>
          <a:noFill/>
          <a:ln w="9525">
            <a:noFill/>
            <a:miter lim="800000"/>
            <a:headEnd/>
            <a:tailEnd/>
          </a:ln>
        </p:spPr>
      </p:pic>
      <p:sp>
        <p:nvSpPr>
          <p:cNvPr id="13" name="Rectangle 3"/>
          <p:cNvSpPr txBox="1">
            <a:spLocks noChangeArrowheads="1"/>
          </p:cNvSpPr>
          <p:nvPr/>
        </p:nvSpPr>
        <p:spPr bwMode="auto">
          <a:xfrm>
            <a:off x="534441" y="908720"/>
            <a:ext cx="8229600" cy="667097"/>
          </a:xfrm>
          <a:prstGeom prst="rect">
            <a:avLst/>
          </a:prstGeom>
          <a:solidFill>
            <a:srgbClr val="FFFFFF"/>
          </a:solidFill>
          <a:ln w="38100">
            <a:solidFill>
              <a:srgbClr val="FFFFFF"/>
            </a:solidFill>
            <a:miter lim="800000"/>
            <a:headEnd/>
            <a:tailEnd/>
          </a:ln>
        </p:spPr>
        <p:txBody>
          <a:bodyPr/>
          <a:lstStyle/>
          <a:p>
            <a:pPr lvl="1">
              <a:lnSpc>
                <a:spcPct val="80000"/>
              </a:lnSpc>
              <a:spcBef>
                <a:spcPct val="20000"/>
              </a:spcBef>
              <a:defRPr/>
            </a:pPr>
            <a:r>
              <a:rPr lang="de-DE" sz="2400" dirty="0">
                <a:latin typeface="+mn-lt"/>
              </a:rPr>
              <a:t>wöchentliche Vorlesestunden in den Erstsprachen der Kinder </a:t>
            </a:r>
          </a:p>
          <a:p>
            <a:pPr lvl="1">
              <a:lnSpc>
                <a:spcPct val="80000"/>
              </a:lnSpc>
              <a:spcBef>
                <a:spcPct val="20000"/>
              </a:spcBef>
              <a:defRPr/>
            </a:pPr>
            <a:r>
              <a:rPr lang="de-DE" sz="1800" dirty="0"/>
              <a:t>(1 Schulstunde pro Sprachgruppe vormittags)</a:t>
            </a:r>
            <a:endParaRPr lang="de-DE" sz="1800" b="1" dirty="0">
              <a:solidFill>
                <a:srgbClr val="007A37"/>
              </a:solidFill>
            </a:endParaRPr>
          </a:p>
          <a:p>
            <a:pPr lvl="1">
              <a:lnSpc>
                <a:spcPct val="80000"/>
              </a:lnSpc>
              <a:spcBef>
                <a:spcPct val="20000"/>
              </a:spcBef>
              <a:defRPr/>
            </a:pPr>
            <a:endParaRPr lang="de-DE" sz="2000" b="1" dirty="0">
              <a:solidFill>
                <a:srgbClr val="007A37"/>
              </a:solidFill>
            </a:endParaRPr>
          </a:p>
          <a:p>
            <a:pPr lvl="1">
              <a:lnSpc>
                <a:spcPct val="80000"/>
              </a:lnSpc>
              <a:spcBef>
                <a:spcPct val="20000"/>
              </a:spcBef>
              <a:defRPr/>
            </a:pPr>
            <a:endParaRPr lang="de-DE" sz="2000" b="1" dirty="0">
              <a:solidFill>
                <a:srgbClr val="007A37"/>
              </a:solidFill>
            </a:endParaRPr>
          </a:p>
          <a:p>
            <a:pPr marL="3543300" lvl="7" indent="-342900">
              <a:lnSpc>
                <a:spcPct val="80000"/>
              </a:lnSpc>
              <a:spcBef>
                <a:spcPct val="20000"/>
              </a:spcBef>
              <a:buFont typeface="Arial"/>
              <a:buChar char="•"/>
              <a:defRPr/>
            </a:pPr>
            <a:endParaRPr lang="de-DE" sz="2000" b="1" dirty="0">
              <a:solidFill>
                <a:srgbClr val="007A37"/>
              </a:solidFill>
            </a:endParaRPr>
          </a:p>
          <a:p>
            <a:pPr marL="3543300" lvl="7" indent="-342900">
              <a:lnSpc>
                <a:spcPct val="80000"/>
              </a:lnSpc>
              <a:spcBef>
                <a:spcPct val="20000"/>
              </a:spcBef>
              <a:buFont typeface="Arial"/>
              <a:buChar char="•"/>
              <a:defRPr/>
            </a:pPr>
            <a:endParaRPr lang="de-DE" sz="2000" b="1" dirty="0">
              <a:solidFill>
                <a:srgbClr val="007A37"/>
              </a:solidFill>
            </a:endParaRPr>
          </a:p>
          <a:p>
            <a:pPr marL="800100" lvl="1" indent="-342900">
              <a:lnSpc>
                <a:spcPct val="80000"/>
              </a:lnSpc>
              <a:spcBef>
                <a:spcPct val="20000"/>
              </a:spcBef>
              <a:buFont typeface="Arial" pitchFamily="34" charset="0"/>
              <a:buChar char="•"/>
              <a:defRPr/>
            </a:pPr>
            <a:endParaRPr lang="de-DE" sz="2000" dirty="0">
              <a:solidFill>
                <a:srgbClr val="007A37"/>
              </a:solidFill>
            </a:endParaRPr>
          </a:p>
          <a:p>
            <a:pPr marL="800100" lvl="1" indent="-342900">
              <a:lnSpc>
                <a:spcPct val="80000"/>
              </a:lnSpc>
              <a:spcBef>
                <a:spcPct val="20000"/>
              </a:spcBef>
              <a:buFont typeface="Arial" pitchFamily="34" charset="0"/>
              <a:buChar char="•"/>
              <a:defRPr/>
            </a:pPr>
            <a:endParaRPr lang="de-DE" sz="2000" dirty="0">
              <a:solidFill>
                <a:srgbClr val="007A37"/>
              </a:solidFill>
            </a:endParaRPr>
          </a:p>
          <a:p>
            <a:pPr lvl="1">
              <a:lnSpc>
                <a:spcPct val="80000"/>
              </a:lnSpc>
              <a:spcBef>
                <a:spcPct val="20000"/>
              </a:spcBef>
              <a:defRPr/>
            </a:pPr>
            <a:endParaRPr lang="de-DE" sz="2000" dirty="0">
              <a:solidFill>
                <a:srgbClr val="007A37"/>
              </a:solidFill>
            </a:endParaRPr>
          </a:p>
          <a:p>
            <a:pPr lvl="1">
              <a:lnSpc>
                <a:spcPct val="80000"/>
              </a:lnSpc>
              <a:spcBef>
                <a:spcPct val="20000"/>
              </a:spcBef>
              <a:defRPr/>
            </a:pPr>
            <a:endParaRPr lang="de-DE" sz="2000" dirty="0">
              <a:solidFill>
                <a:srgbClr val="007A37"/>
              </a:solidFill>
            </a:endParaRPr>
          </a:p>
          <a:p>
            <a:pPr lvl="1">
              <a:lnSpc>
                <a:spcPct val="80000"/>
              </a:lnSpc>
              <a:spcBef>
                <a:spcPct val="20000"/>
              </a:spcBef>
              <a:defRPr/>
            </a:pPr>
            <a:endParaRPr lang="de-DE" sz="2000" dirty="0">
              <a:solidFill>
                <a:srgbClr val="007A37"/>
              </a:solidFill>
            </a:endParaRPr>
          </a:p>
          <a:p>
            <a:pPr lvl="1">
              <a:lnSpc>
                <a:spcPct val="80000"/>
              </a:lnSpc>
              <a:spcBef>
                <a:spcPct val="20000"/>
              </a:spcBef>
              <a:defRPr/>
            </a:pPr>
            <a:endParaRPr lang="de-DE" sz="2400" kern="0" dirty="0">
              <a:solidFill>
                <a:srgbClr val="007A37"/>
              </a:solidFill>
              <a:latin typeface="+mn-lt"/>
            </a:endParaRPr>
          </a:p>
        </p:txBody>
      </p:sp>
      <p:pic>
        <p:nvPicPr>
          <p:cNvPr id="8" name="Grafik 7">
            <a:extLst>
              <a:ext uri="{FF2B5EF4-FFF2-40B4-BE49-F238E27FC236}">
                <a16:creationId xmlns:a16="http://schemas.microsoft.com/office/drawing/2014/main" id="{D7DE25D6-00A4-EA43-AFE3-503B4D653E9A}"/>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99000"/>
                    </a14:imgEffect>
                  </a14:imgLayer>
                </a14:imgProps>
              </a:ext>
              <a:ext uri="{28A0092B-C50C-407E-A947-70E740481C1C}">
                <a14:useLocalDpi xmlns:a14="http://schemas.microsoft.com/office/drawing/2010/main"/>
              </a:ext>
            </a:extLst>
          </a:blip>
          <a:stretch>
            <a:fillRect/>
          </a:stretch>
        </p:blipFill>
        <p:spPr>
          <a:xfrm>
            <a:off x="1888346" y="1981260"/>
            <a:ext cx="5346501" cy="4009876"/>
          </a:xfrm>
          <a:prstGeom prst="rect">
            <a:avLst/>
          </a:prstGeom>
          <a:solidFill>
            <a:schemeClr val="tx1"/>
          </a:solidFill>
        </p:spPr>
      </p:pic>
      <p:sp>
        <p:nvSpPr>
          <p:cNvPr id="6" name="Textfeld 5">
            <a:extLst>
              <a:ext uri="{FF2B5EF4-FFF2-40B4-BE49-F238E27FC236}">
                <a16:creationId xmlns:a16="http://schemas.microsoft.com/office/drawing/2014/main" id="{3C69F998-82B2-584D-811C-32B0FA59A00D}"/>
              </a:ext>
            </a:extLst>
          </p:cNvPr>
          <p:cNvSpPr txBox="1"/>
          <p:nvPr/>
        </p:nvSpPr>
        <p:spPr>
          <a:xfrm>
            <a:off x="6084168" y="5991136"/>
            <a:ext cx="3276550" cy="215444"/>
          </a:xfrm>
          <a:prstGeom prst="rect">
            <a:avLst/>
          </a:prstGeom>
          <a:noFill/>
        </p:spPr>
        <p:txBody>
          <a:bodyPr wrap="square" rtlCol="0">
            <a:spAutoFit/>
          </a:bodyPr>
          <a:lstStyle/>
          <a:p>
            <a:r>
              <a:rPr lang="de-DE" sz="800" dirty="0"/>
              <a:t>Foto: Krystyna Strozyk</a:t>
            </a:r>
          </a:p>
        </p:txBody>
      </p:sp>
    </p:spTree>
    <p:extLst>
      <p:ext uri="{BB962C8B-B14F-4D97-AF65-F5344CB8AC3E}">
        <p14:creationId xmlns:p14="http://schemas.microsoft.com/office/powerpoint/2010/main" val="349307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3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632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2353" y="92630"/>
            <a:ext cx="8218488" cy="816090"/>
          </a:xfrm>
          <a:solidFill>
            <a:srgbClr val="FFFFFF"/>
          </a:solidFill>
          <a:ln w="38100">
            <a:solidFill>
              <a:srgbClr val="FFFFFF"/>
            </a:solidFill>
          </a:ln>
        </p:spPr>
        <p:txBody>
          <a:bodyPr>
            <a:normAutofit/>
          </a:bodyPr>
          <a:lstStyle/>
          <a:p>
            <a:pPr algn="l" eaLnBrk="1" hangingPunct="1">
              <a:defRPr/>
            </a:pPr>
            <a:r>
              <a:rPr lang="de-DE" sz="2400" b="1" dirty="0">
                <a:solidFill>
                  <a:schemeClr val="bg1">
                    <a:lumMod val="50000"/>
                  </a:schemeClr>
                </a:solidFill>
              </a:rPr>
              <a:t>Aktivitäten</a:t>
            </a:r>
          </a:p>
        </p:txBody>
      </p:sp>
      <p:pic>
        <p:nvPicPr>
          <p:cNvPr id="56326"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32825" y="6346825"/>
            <a:ext cx="304800" cy="304800"/>
          </a:xfrm>
          <a:prstGeom prst="rect">
            <a:avLst/>
          </a:prstGeom>
          <a:noFill/>
          <a:ln w="9525">
            <a:noFill/>
            <a:miter lim="800000"/>
            <a:headEnd/>
            <a:tailEnd/>
          </a:ln>
        </p:spPr>
      </p:pic>
      <p:sp>
        <p:nvSpPr>
          <p:cNvPr id="6" name="Textfeld 5">
            <a:extLst>
              <a:ext uri="{FF2B5EF4-FFF2-40B4-BE49-F238E27FC236}">
                <a16:creationId xmlns:a16="http://schemas.microsoft.com/office/drawing/2014/main" id="{3C69F998-82B2-584D-811C-32B0FA59A00D}"/>
              </a:ext>
            </a:extLst>
          </p:cNvPr>
          <p:cNvSpPr txBox="1"/>
          <p:nvPr/>
        </p:nvSpPr>
        <p:spPr>
          <a:xfrm>
            <a:off x="6732240" y="6334373"/>
            <a:ext cx="1728192" cy="230832"/>
          </a:xfrm>
          <a:prstGeom prst="rect">
            <a:avLst/>
          </a:prstGeom>
          <a:noFill/>
        </p:spPr>
        <p:txBody>
          <a:bodyPr wrap="square" rtlCol="0">
            <a:spAutoFit/>
          </a:bodyPr>
          <a:lstStyle/>
          <a:p>
            <a:r>
              <a:rPr lang="de-DE" sz="900" dirty="0"/>
              <a:t>Foto: Selma Brandt</a:t>
            </a:r>
          </a:p>
        </p:txBody>
      </p:sp>
      <p:sp>
        <p:nvSpPr>
          <p:cNvPr id="2" name="Rechteck 1">
            <a:extLst>
              <a:ext uri="{FF2B5EF4-FFF2-40B4-BE49-F238E27FC236}">
                <a16:creationId xmlns:a16="http://schemas.microsoft.com/office/drawing/2014/main" id="{34CF1969-6CE6-4F4D-8591-20A39BBFD3A2}"/>
              </a:ext>
            </a:extLst>
          </p:cNvPr>
          <p:cNvSpPr/>
          <p:nvPr/>
        </p:nvSpPr>
        <p:spPr>
          <a:xfrm>
            <a:off x="-117" y="879100"/>
            <a:ext cx="8753287" cy="1003352"/>
          </a:xfrm>
          <a:prstGeom prst="rect">
            <a:avLst/>
          </a:prstGeom>
        </p:spPr>
        <p:txBody>
          <a:bodyPr wrap="square">
            <a:spAutoFit/>
          </a:bodyPr>
          <a:lstStyle/>
          <a:p>
            <a:pPr lvl="1">
              <a:lnSpc>
                <a:spcPct val="80000"/>
              </a:lnSpc>
              <a:spcBef>
                <a:spcPct val="20000"/>
              </a:spcBef>
              <a:defRPr/>
            </a:pPr>
            <a:r>
              <a:rPr lang="de-DE" sz="2400" dirty="0">
                <a:latin typeface="+mn-lt"/>
              </a:rPr>
              <a:t>Aufbau mehrsprachiger Kinderbibliotheken mit aktiver Ausleihe</a:t>
            </a:r>
          </a:p>
          <a:p>
            <a:pPr lvl="1">
              <a:lnSpc>
                <a:spcPct val="80000"/>
              </a:lnSpc>
              <a:spcBef>
                <a:spcPct val="20000"/>
              </a:spcBef>
              <a:defRPr/>
            </a:pPr>
            <a:endParaRPr lang="de-DE" sz="2000" b="1" dirty="0">
              <a:solidFill>
                <a:srgbClr val="007A37"/>
              </a:solidFill>
            </a:endParaRPr>
          </a:p>
          <a:p>
            <a:pPr lvl="1">
              <a:lnSpc>
                <a:spcPct val="80000"/>
              </a:lnSpc>
              <a:spcBef>
                <a:spcPct val="20000"/>
              </a:spcBef>
              <a:defRPr/>
            </a:pPr>
            <a:endParaRPr lang="de-DE" sz="2000" b="1" dirty="0">
              <a:solidFill>
                <a:srgbClr val="007A37"/>
              </a:solidFill>
            </a:endParaRPr>
          </a:p>
        </p:txBody>
      </p:sp>
      <p:pic>
        <p:nvPicPr>
          <p:cNvPr id="8" name="Bild 2">
            <a:extLst>
              <a:ext uri="{FF2B5EF4-FFF2-40B4-BE49-F238E27FC236}">
                <a16:creationId xmlns:a16="http://schemas.microsoft.com/office/drawing/2014/main" id="{6076A0F7-E8B3-8B44-853E-A1CFE25D6D7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67290" y="2080782"/>
            <a:ext cx="6788613" cy="4259807"/>
          </a:xfrm>
          <a:prstGeom prst="rect">
            <a:avLst/>
          </a:prstGeom>
        </p:spPr>
      </p:pic>
    </p:spTree>
    <p:extLst>
      <p:ext uri="{BB962C8B-B14F-4D97-AF65-F5344CB8AC3E}">
        <p14:creationId xmlns:p14="http://schemas.microsoft.com/office/powerpoint/2010/main" val="348390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3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632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095607"/>
            <a:ext cx="5940152" cy="5661248"/>
          </a:xfrm>
        </p:spPr>
        <p:txBody>
          <a:bodyPr>
            <a:normAutofit/>
          </a:bodyPr>
          <a:lstStyle/>
          <a:p>
            <a:pPr marL="0" indent="0">
              <a:buNone/>
            </a:pPr>
            <a:endParaRPr lang="de-DE" sz="2000" b="1" dirty="0">
              <a:cs typeface="Arial" panose="020B0604020202020204" pitchFamily="34" charset="0"/>
            </a:endParaRPr>
          </a:p>
          <a:p>
            <a:pPr marL="0" indent="0">
              <a:buNone/>
            </a:pPr>
            <a:endParaRPr lang="de-DE" sz="2000" b="1" dirty="0">
              <a:cs typeface="Arial" panose="020B0604020202020204" pitchFamily="34" charset="0"/>
            </a:endParaRPr>
          </a:p>
          <a:p>
            <a:pPr marL="0" indent="0">
              <a:buNone/>
            </a:pPr>
            <a:endParaRPr lang="de-DE" sz="2000" b="1" dirty="0">
              <a:cs typeface="Arial" panose="020B0604020202020204" pitchFamily="34" charset="0"/>
            </a:endParaRPr>
          </a:p>
          <a:p>
            <a:pPr marL="0" indent="0">
              <a:buNone/>
            </a:pPr>
            <a:endParaRPr lang="de-DE" sz="2000" b="1" dirty="0">
              <a:cs typeface="Arial" panose="020B0604020202020204" pitchFamily="34" charset="0"/>
            </a:endParaRPr>
          </a:p>
          <a:p>
            <a:pPr marL="0" indent="0">
              <a:buNone/>
            </a:pPr>
            <a:endParaRPr lang="de-DE" sz="2000" b="1" dirty="0">
              <a:cs typeface="Arial" panose="020B0604020202020204" pitchFamily="34" charset="0"/>
            </a:endParaRPr>
          </a:p>
          <a:p>
            <a:pPr marL="0" indent="0">
              <a:buNone/>
            </a:pPr>
            <a:endParaRPr lang="de-DE" sz="2000" b="1" dirty="0">
              <a:cs typeface="Arial" panose="020B0604020202020204" pitchFamily="34" charset="0"/>
            </a:endParaRPr>
          </a:p>
          <a:p>
            <a:pPr marL="0" indent="0">
              <a:buNone/>
            </a:pPr>
            <a:r>
              <a:rPr lang="de-DE" sz="2000" b="1" dirty="0">
                <a:cs typeface="Arial" panose="020B0604020202020204" pitchFamily="34" charset="0"/>
              </a:rPr>
              <a:t>Personen:</a:t>
            </a:r>
            <a:r>
              <a:rPr lang="de-DE" sz="2000" dirty="0">
                <a:cs typeface="Arial" panose="020B0604020202020204" pitchFamily="34" charset="0"/>
              </a:rPr>
              <a:t> </a:t>
            </a:r>
          </a:p>
          <a:p>
            <a:pPr marL="285750" indent="-285750">
              <a:buFont typeface="Arial" panose="020B0604020202020204" pitchFamily="34" charset="0"/>
              <a:buChar char="•"/>
            </a:pPr>
            <a:r>
              <a:rPr lang="de-DE" sz="2000" dirty="0">
                <a:cs typeface="Arial" panose="020B0604020202020204" pitchFamily="34" charset="0"/>
              </a:rPr>
              <a:t>Kinderbuchautoren, die die Texte an </a:t>
            </a:r>
            <a:r>
              <a:rPr lang="de-DE" sz="2000" cap="small" dirty="0" err="1">
                <a:cs typeface="Arial" panose="020B0604020202020204" pitchFamily="34" charset="0"/>
              </a:rPr>
              <a:t>Mulingula</a:t>
            </a:r>
            <a:r>
              <a:rPr lang="de-DE" sz="2000" dirty="0">
                <a:cs typeface="Arial" panose="020B0604020202020204" pitchFamily="34" charset="0"/>
              </a:rPr>
              <a:t> „verschenken“</a:t>
            </a:r>
          </a:p>
          <a:p>
            <a:pPr marL="285750" indent="-285750">
              <a:buFont typeface="Arial" panose="020B0604020202020204" pitchFamily="34" charset="0"/>
              <a:buChar char="•"/>
            </a:pPr>
            <a:r>
              <a:rPr lang="de-DE" sz="2000" dirty="0">
                <a:cs typeface="Arial" panose="020B0604020202020204" pitchFamily="34" charset="0"/>
              </a:rPr>
              <a:t>Vorleserinnen und Vorleser für die Übersetzungen </a:t>
            </a:r>
          </a:p>
          <a:p>
            <a:pPr marL="285750" indent="-285750">
              <a:buFont typeface="Arial" panose="020B0604020202020204" pitchFamily="34" charset="0"/>
              <a:buChar char="•"/>
            </a:pPr>
            <a:r>
              <a:rPr lang="de-DE" sz="2000" dirty="0">
                <a:cs typeface="Arial" panose="020B0604020202020204" pitchFamily="34" charset="0"/>
              </a:rPr>
              <a:t>„Text-Illustratoren“</a:t>
            </a:r>
          </a:p>
          <a:p>
            <a:pPr marL="285750" indent="-285750">
              <a:buFont typeface="Arial" panose="020B0604020202020204" pitchFamily="34" charset="0"/>
              <a:buChar char="•"/>
            </a:pPr>
            <a:r>
              <a:rPr lang="de-DE" sz="2000" dirty="0" err="1">
                <a:cs typeface="Arial" panose="020B0604020202020204" pitchFamily="34" charset="0"/>
              </a:rPr>
              <a:t>Lehrkäfte</a:t>
            </a:r>
            <a:r>
              <a:rPr lang="de-DE" sz="2000" dirty="0">
                <a:cs typeface="Arial" panose="020B0604020202020204" pitchFamily="34" charset="0"/>
              </a:rPr>
              <a:t>-Team zur Erstellung des didaktischen </a:t>
            </a:r>
            <a:br>
              <a:rPr lang="de-DE" sz="2000" dirty="0">
                <a:cs typeface="Arial" panose="020B0604020202020204" pitchFamily="34" charset="0"/>
              </a:rPr>
            </a:br>
            <a:r>
              <a:rPr lang="de-DE" sz="2000" dirty="0">
                <a:cs typeface="Arial" panose="020B0604020202020204" pitchFamily="34" charset="0"/>
              </a:rPr>
              <a:t>Zusatzmaterials rund um jedes Kinderbuch</a:t>
            </a:r>
          </a:p>
          <a:p>
            <a:pPr marL="285750" indent="-285750">
              <a:buFont typeface="Arial" panose="020B0604020202020204" pitchFamily="34" charset="0"/>
              <a:buChar char="•"/>
            </a:pPr>
            <a:r>
              <a:rPr lang="de-DE" sz="2000" dirty="0">
                <a:cs typeface="Arial" panose="020B0604020202020204" pitchFamily="34" charset="0"/>
              </a:rPr>
              <a:t>Helfer rund um die Technik</a:t>
            </a:r>
          </a:p>
          <a:p>
            <a:pPr marL="285750" indent="-285750">
              <a:buFont typeface="Arial" panose="020B0604020202020204" pitchFamily="34" charset="0"/>
              <a:buChar char="•"/>
            </a:pPr>
            <a:r>
              <a:rPr lang="de-DE" sz="2000" dirty="0">
                <a:cs typeface="Arial" panose="020B0604020202020204" pitchFamily="34" charset="0"/>
              </a:rPr>
              <a:t>die Seite befindet sich im  kontinuierlichen Aufbau </a:t>
            </a:r>
          </a:p>
          <a:p>
            <a:pPr marL="285750" indent="-285750">
              <a:buFont typeface="Arial" panose="020B0604020202020204" pitchFamily="34" charset="0"/>
              <a:buChar char="•"/>
            </a:pPr>
            <a:endParaRPr lang="de-DE" sz="2000" dirty="0">
              <a:cs typeface="Arial" panose="020B0604020202020204" pitchFamily="34" charset="0"/>
            </a:endParaRPr>
          </a:p>
        </p:txBody>
      </p:sp>
      <p:pic>
        <p:nvPicPr>
          <p:cNvPr id="5" name="Grafik 4">
            <a:extLst>
              <a:ext uri="{FF2B5EF4-FFF2-40B4-BE49-F238E27FC236}">
                <a16:creationId xmlns:a16="http://schemas.microsoft.com/office/drawing/2014/main" id="{5ADE84E9-FF94-D145-A732-37C410D146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4134" y="856129"/>
            <a:ext cx="3436700" cy="2429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el 7">
            <a:extLst>
              <a:ext uri="{FF2B5EF4-FFF2-40B4-BE49-F238E27FC236}">
                <a16:creationId xmlns:a16="http://schemas.microsoft.com/office/drawing/2014/main" id="{70FC5036-8B16-314D-BC6B-AF61ED3CFE79}"/>
              </a:ext>
            </a:extLst>
          </p:cNvPr>
          <p:cNvSpPr>
            <a:spLocks noGrp="1"/>
          </p:cNvSpPr>
          <p:nvPr>
            <p:ph type="title"/>
          </p:nvPr>
        </p:nvSpPr>
        <p:spPr>
          <a:xfrm>
            <a:off x="457200" y="4106"/>
            <a:ext cx="8229600" cy="1143000"/>
          </a:xfrm>
        </p:spPr>
        <p:txBody>
          <a:bodyPr>
            <a:normAutofit fontScale="90000"/>
          </a:bodyPr>
          <a:lstStyle/>
          <a:p>
            <a:br>
              <a:rPr lang="de-DE" sz="2700" b="1" dirty="0">
                <a:cs typeface="Arial" panose="020B0604020202020204" pitchFamily="34" charset="0"/>
              </a:rPr>
            </a:br>
            <a:r>
              <a:rPr lang="de-DE" sz="2700" b="1" dirty="0">
                <a:solidFill>
                  <a:schemeClr val="bg1">
                    <a:lumMod val="50000"/>
                  </a:schemeClr>
                </a:solidFill>
                <a:cs typeface="Arial" panose="020B0604020202020204" pitchFamily="34" charset="0"/>
              </a:rPr>
              <a:t>Seit 2015:	</a:t>
            </a:r>
            <a:r>
              <a:rPr lang="de-DE" sz="2700" dirty="0">
                <a:solidFill>
                  <a:schemeClr val="bg1">
                    <a:lumMod val="50000"/>
                  </a:schemeClr>
                </a:solidFill>
                <a:cs typeface="Arial" panose="020B0604020202020204" pitchFamily="34" charset="0"/>
              </a:rPr>
              <a:t>Digitale Erweiterung über </a:t>
            </a:r>
            <a:r>
              <a:rPr lang="de-DE" sz="2700" dirty="0" err="1">
                <a:solidFill>
                  <a:srgbClr val="C00000"/>
                </a:solidFill>
                <a:cs typeface="Arial" panose="020B0604020202020204" pitchFamily="34" charset="0"/>
              </a:rPr>
              <a:t>www.mulingula-praxis.de</a:t>
            </a:r>
            <a:br>
              <a:rPr lang="de-DE" dirty="0">
                <a:solidFill>
                  <a:schemeClr val="bg1">
                    <a:lumMod val="50000"/>
                  </a:schemeClr>
                </a:solidFill>
                <a:cs typeface="Arial" panose="020B0604020202020204" pitchFamily="34" charset="0"/>
              </a:rPr>
            </a:br>
            <a:endParaRPr lang="de-DE" dirty="0">
              <a:solidFill>
                <a:schemeClr val="bg1">
                  <a:lumMod val="50000"/>
                </a:schemeClr>
              </a:solidFill>
            </a:endParaRPr>
          </a:p>
        </p:txBody>
      </p:sp>
      <p:pic>
        <p:nvPicPr>
          <p:cNvPr id="10" name="Grafik 9">
            <a:extLst>
              <a:ext uri="{FF2B5EF4-FFF2-40B4-BE49-F238E27FC236}">
                <a16:creationId xmlns:a16="http://schemas.microsoft.com/office/drawing/2014/main" id="{3D383ECA-579A-0A40-92DA-62F2639E40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24385">
            <a:off x="5831409" y="1744936"/>
            <a:ext cx="880932" cy="1110368"/>
          </a:xfrm>
          <a:prstGeom prst="rect">
            <a:avLst/>
          </a:prstGeom>
          <a:ln w="228600" cap="sq" cmpd="thickThin">
            <a:noFill/>
            <a:prstDash val="solid"/>
            <a:miter lim="800000"/>
          </a:ln>
          <a:effectLst>
            <a:innerShdw blurRad="76200">
              <a:srgbClr val="000000"/>
            </a:innerShdw>
          </a:effectLst>
        </p:spPr>
      </p:pic>
    </p:spTree>
    <p:extLst>
      <p:ext uri="{BB962C8B-B14F-4D97-AF65-F5344CB8AC3E}">
        <p14:creationId xmlns:p14="http://schemas.microsoft.com/office/powerpoint/2010/main" val="2337439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98542E94-CFA0-3F41-8862-85D23768C3B6}"/>
              </a:ext>
            </a:extLst>
          </p:cNvPr>
          <p:cNvGrpSpPr/>
          <p:nvPr/>
        </p:nvGrpSpPr>
        <p:grpSpPr>
          <a:xfrm>
            <a:off x="199958" y="588967"/>
            <a:ext cx="8712968" cy="5760640"/>
            <a:chOff x="603000" y="1197296"/>
            <a:chExt cx="7938000" cy="4896000"/>
          </a:xfrm>
        </p:grpSpPr>
        <p:grpSp>
          <p:nvGrpSpPr>
            <p:cNvPr id="6" name="Gruppieren 5">
              <a:extLst>
                <a:ext uri="{FF2B5EF4-FFF2-40B4-BE49-F238E27FC236}">
                  <a16:creationId xmlns:a16="http://schemas.microsoft.com/office/drawing/2014/main" id="{AA770DBE-2B5B-4647-BAEC-9F80AA785FEC}"/>
                </a:ext>
              </a:extLst>
            </p:cNvPr>
            <p:cNvGrpSpPr/>
            <p:nvPr/>
          </p:nvGrpSpPr>
          <p:grpSpPr>
            <a:xfrm>
              <a:off x="2367000" y="2295304"/>
              <a:ext cx="4464000" cy="2700000"/>
              <a:chOff x="2340000" y="2160000"/>
              <a:chExt cx="4464000" cy="2700000"/>
            </a:xfrm>
          </p:grpSpPr>
          <p:sp>
            <p:nvSpPr>
              <p:cNvPr id="14" name="Pfeil nach links 13">
                <a:extLst>
                  <a:ext uri="{FF2B5EF4-FFF2-40B4-BE49-F238E27FC236}">
                    <a16:creationId xmlns:a16="http://schemas.microsoft.com/office/drawing/2014/main" id="{C2B36E2D-D133-B748-9839-5C6F6F922019}"/>
                  </a:ext>
                </a:extLst>
              </p:cNvPr>
              <p:cNvSpPr/>
              <p:nvPr/>
            </p:nvSpPr>
            <p:spPr bwMode="auto">
              <a:xfrm rot="8129487">
                <a:off x="6084000" y="2340000"/>
                <a:ext cx="720000" cy="360000"/>
              </a:xfrm>
              <a:prstGeom prst="leftArrow">
                <a:avLst/>
              </a:prstGeom>
              <a:solidFill>
                <a:schemeClr val="bg1">
                  <a:lumMod val="9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Arial" charset="0"/>
                </a:endParaRPr>
              </a:p>
            </p:txBody>
          </p:sp>
          <p:sp>
            <p:nvSpPr>
              <p:cNvPr id="15" name="Pfeil nach links 14">
                <a:extLst>
                  <a:ext uri="{FF2B5EF4-FFF2-40B4-BE49-F238E27FC236}">
                    <a16:creationId xmlns:a16="http://schemas.microsoft.com/office/drawing/2014/main" id="{032C7DBD-EB75-864F-9AF0-B6A748A17335}"/>
                  </a:ext>
                </a:extLst>
              </p:cNvPr>
              <p:cNvSpPr/>
              <p:nvPr/>
            </p:nvSpPr>
            <p:spPr bwMode="auto">
              <a:xfrm rot="2702431">
                <a:off x="2340000" y="2340000"/>
                <a:ext cx="720000" cy="360000"/>
              </a:xfrm>
              <a:prstGeom prst="leftArrow">
                <a:avLst/>
              </a:prstGeom>
              <a:solidFill>
                <a:srgbClr val="C7C7C7"/>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Arial" charset="0"/>
                </a:endParaRPr>
              </a:p>
            </p:txBody>
          </p:sp>
          <p:sp>
            <p:nvSpPr>
              <p:cNvPr id="16" name="Pfeil nach links 15">
                <a:extLst>
                  <a:ext uri="{FF2B5EF4-FFF2-40B4-BE49-F238E27FC236}">
                    <a16:creationId xmlns:a16="http://schemas.microsoft.com/office/drawing/2014/main" id="{3DA87D98-5D5F-B647-AF52-93CCB8B0225D}"/>
                  </a:ext>
                </a:extLst>
              </p:cNvPr>
              <p:cNvSpPr/>
              <p:nvPr/>
            </p:nvSpPr>
            <p:spPr bwMode="auto">
              <a:xfrm rot="18900000">
                <a:off x="2340000" y="4320000"/>
                <a:ext cx="720000" cy="360000"/>
              </a:xfrm>
              <a:prstGeom prst="leftArrow">
                <a:avLst/>
              </a:prstGeom>
              <a:solidFill>
                <a:srgbClr val="C7C7C7"/>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Arial" charset="0"/>
                </a:endParaRPr>
              </a:p>
            </p:txBody>
          </p:sp>
          <p:sp>
            <p:nvSpPr>
              <p:cNvPr id="17" name="Pfeil nach links 16">
                <a:extLst>
                  <a:ext uri="{FF2B5EF4-FFF2-40B4-BE49-F238E27FC236}">
                    <a16:creationId xmlns:a16="http://schemas.microsoft.com/office/drawing/2014/main" id="{B0DA98C9-8FD5-BF4D-BC95-B7F32E5DC3B2}"/>
                  </a:ext>
                </a:extLst>
              </p:cNvPr>
              <p:cNvSpPr/>
              <p:nvPr/>
            </p:nvSpPr>
            <p:spPr bwMode="auto">
              <a:xfrm rot="13500000">
                <a:off x="6048000" y="4320000"/>
                <a:ext cx="720000" cy="360000"/>
              </a:xfrm>
              <a:prstGeom prst="leftArrow">
                <a:avLst/>
              </a:prstGeom>
              <a:solidFill>
                <a:srgbClr val="C7C7C7"/>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Arial" charset="0"/>
                </a:endParaRPr>
              </a:p>
            </p:txBody>
          </p:sp>
        </p:grpSp>
        <p:grpSp>
          <p:nvGrpSpPr>
            <p:cNvPr id="8" name="Gruppieren 7">
              <a:extLst>
                <a:ext uri="{FF2B5EF4-FFF2-40B4-BE49-F238E27FC236}">
                  <a16:creationId xmlns:a16="http://schemas.microsoft.com/office/drawing/2014/main" id="{FA2374C9-BE44-8D44-B9BA-AB2E1772F2F8}"/>
                </a:ext>
              </a:extLst>
            </p:cNvPr>
            <p:cNvGrpSpPr/>
            <p:nvPr/>
          </p:nvGrpSpPr>
          <p:grpSpPr>
            <a:xfrm>
              <a:off x="603000" y="1197296"/>
              <a:ext cx="7938000" cy="4896000"/>
              <a:chOff x="576000" y="1044000"/>
              <a:chExt cx="7938000" cy="4896000"/>
            </a:xfrm>
          </p:grpSpPr>
          <p:sp>
            <p:nvSpPr>
              <p:cNvPr id="10" name="Rechteck 9">
                <a:extLst>
                  <a:ext uri="{FF2B5EF4-FFF2-40B4-BE49-F238E27FC236}">
                    <a16:creationId xmlns:a16="http://schemas.microsoft.com/office/drawing/2014/main" id="{6804B076-A430-2B41-830B-4C5B5FDA9FB3}"/>
                  </a:ext>
                </a:extLst>
              </p:cNvPr>
              <p:cNvSpPr/>
              <p:nvPr/>
            </p:nvSpPr>
            <p:spPr>
              <a:xfrm>
                <a:off x="576000" y="1044000"/>
                <a:ext cx="1980000" cy="1170000"/>
              </a:xfrm>
              <a:prstGeom prst="rect">
                <a:avLst/>
              </a:prstGeom>
              <a:solidFill>
                <a:srgbClr val="FFFFFF"/>
              </a:solidFill>
              <a:ln w="19050" cmpd="sng">
                <a:solidFill>
                  <a:srgbClr val="8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ＭＳ 明朝"/>
                    <a:cs typeface="Arial"/>
                  </a:rPr>
                  <a:t>Zugang zur Bildungssprache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ＭＳ 明朝"/>
                    <a:cs typeface="Arial"/>
                  </a:rPr>
                  <a:t>in der Erstsprache</a:t>
                </a:r>
              </a:p>
            </p:txBody>
          </p:sp>
          <p:sp>
            <p:nvSpPr>
              <p:cNvPr id="11" name="Rechteck 10">
                <a:extLst>
                  <a:ext uri="{FF2B5EF4-FFF2-40B4-BE49-F238E27FC236}">
                    <a16:creationId xmlns:a16="http://schemas.microsoft.com/office/drawing/2014/main" id="{C89B925F-47A5-FB4B-B7F1-C4F962C50A8A}"/>
                  </a:ext>
                </a:extLst>
              </p:cNvPr>
              <p:cNvSpPr/>
              <p:nvPr/>
            </p:nvSpPr>
            <p:spPr>
              <a:xfrm>
                <a:off x="6533673" y="1044000"/>
                <a:ext cx="1980000" cy="1170000"/>
              </a:xfrm>
              <a:prstGeom prst="rect">
                <a:avLst/>
              </a:prstGeom>
              <a:solidFill>
                <a:srgbClr val="FFFFFF"/>
              </a:solidFill>
              <a:ln w="19050" cmpd="sng">
                <a:solidFill>
                  <a:srgbClr val="8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ＭＳ 明朝"/>
                    <a:cs typeface="Arial"/>
                  </a:rPr>
                  <a:t>zweisprachige Rezeption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ＭＳ 明朝"/>
                    <a:cs typeface="Arial"/>
                  </a:rPr>
                  <a:t>von Kinderliteratur/ Sicherung des Textverstehens</a:t>
                </a:r>
              </a:p>
            </p:txBody>
          </p:sp>
          <p:sp>
            <p:nvSpPr>
              <p:cNvPr id="12" name="Rechteck 11">
                <a:extLst>
                  <a:ext uri="{FF2B5EF4-FFF2-40B4-BE49-F238E27FC236}">
                    <a16:creationId xmlns:a16="http://schemas.microsoft.com/office/drawing/2014/main" id="{DBBA39B8-1A0F-3C4E-80D8-FA9D24AEC47C}"/>
                  </a:ext>
                </a:extLst>
              </p:cNvPr>
              <p:cNvSpPr/>
              <p:nvPr/>
            </p:nvSpPr>
            <p:spPr>
              <a:xfrm>
                <a:off x="6534000" y="4770000"/>
                <a:ext cx="1980000" cy="1170000"/>
              </a:xfrm>
              <a:prstGeom prst="rect">
                <a:avLst/>
              </a:prstGeom>
              <a:solidFill>
                <a:srgbClr val="FFFFFF"/>
              </a:solidFill>
              <a:ln w="19050" cmpd="sng">
                <a:solidFill>
                  <a:srgbClr val="8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Arial"/>
                    <a:ea typeface="ＭＳ 明朝"/>
                    <a:cs typeface="Arial"/>
                  </a:rPr>
                  <a:t>Lernangebote zur Förderung der Zielsprache Deutsch </a:t>
                </a:r>
                <a:endParaRPr kumimoji="0" lang="de-DE" sz="1400" b="0" i="0" u="none" strike="noStrike" kern="1200" cap="none" spc="0" normalizeH="0" baseline="0" noProof="0" dirty="0">
                  <a:ln>
                    <a:noFill/>
                  </a:ln>
                  <a:solidFill>
                    <a:srgbClr val="000000"/>
                  </a:solidFill>
                  <a:effectLst/>
                  <a:uLnTx/>
                  <a:uFillTx/>
                  <a:latin typeface="Arial"/>
                  <a:ea typeface="ＭＳ 明朝"/>
                  <a:cs typeface="Arial"/>
                </a:endParaRPr>
              </a:p>
            </p:txBody>
          </p:sp>
          <p:sp>
            <p:nvSpPr>
              <p:cNvPr id="13" name="Rechteck 12">
                <a:extLst>
                  <a:ext uri="{FF2B5EF4-FFF2-40B4-BE49-F238E27FC236}">
                    <a16:creationId xmlns:a16="http://schemas.microsoft.com/office/drawing/2014/main" id="{41F8BA7F-E298-B841-8F6D-12ECD6F7324C}"/>
                  </a:ext>
                </a:extLst>
              </p:cNvPr>
              <p:cNvSpPr/>
              <p:nvPr/>
            </p:nvSpPr>
            <p:spPr>
              <a:xfrm>
                <a:off x="576000" y="4769495"/>
                <a:ext cx="1980000" cy="1170000"/>
              </a:xfrm>
              <a:prstGeom prst="rect">
                <a:avLst/>
              </a:prstGeom>
              <a:solidFill>
                <a:srgbClr val="FFFFFF"/>
              </a:solidFill>
              <a:ln w="19050" cmpd="sng">
                <a:solidFill>
                  <a:srgbClr val="8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Lebendige Sprachbegegnungen für alle Kinder/ metasprachlicher Wissenserwerb</a:t>
                </a: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sp>
        <p:nvSpPr>
          <p:cNvPr id="18" name="Textfeld 17">
            <a:extLst>
              <a:ext uri="{FF2B5EF4-FFF2-40B4-BE49-F238E27FC236}">
                <a16:creationId xmlns:a16="http://schemas.microsoft.com/office/drawing/2014/main" id="{129FB51B-CF79-EA49-B849-7BB4DD09BB6C}"/>
              </a:ext>
            </a:extLst>
          </p:cNvPr>
          <p:cNvSpPr txBox="1"/>
          <p:nvPr/>
        </p:nvSpPr>
        <p:spPr>
          <a:xfrm>
            <a:off x="2270349" y="496704"/>
            <a:ext cx="4468915" cy="1015663"/>
          </a:xfrm>
          <a:prstGeom prst="rect">
            <a:avLst/>
          </a:prstGeom>
          <a:noFill/>
        </p:spPr>
        <p:txBody>
          <a:bodyPr wrap="square" rtlCol="0">
            <a:spAutoFit/>
          </a:bodyPr>
          <a:lstStyle/>
          <a:p>
            <a:pPr algn="ctr"/>
            <a:r>
              <a:rPr lang="de-DE" sz="2400" dirty="0">
                <a:solidFill>
                  <a:srgbClr val="C00000"/>
                </a:solidFill>
                <a:latin typeface="+mn-lt"/>
                <a:hlinkClick r:id="rId3">
                  <a:extLst>
                    <a:ext uri="{A12FA001-AC4F-418D-AE19-62706E023703}">
                      <ahyp:hlinkClr xmlns:ahyp="http://schemas.microsoft.com/office/drawing/2018/hyperlinkcolor" val="tx"/>
                    </a:ext>
                  </a:extLst>
                </a:hlinkClick>
              </a:rPr>
              <a:t>www.mulingula-praxis.de</a:t>
            </a:r>
            <a:endParaRPr lang="de-DE" sz="2400" dirty="0">
              <a:solidFill>
                <a:srgbClr val="C00000"/>
              </a:solidFill>
              <a:latin typeface="+mn-lt"/>
            </a:endParaRPr>
          </a:p>
          <a:p>
            <a:pPr algn="ctr"/>
            <a:r>
              <a:rPr lang="de-DE" sz="2400" dirty="0">
                <a:solidFill>
                  <a:srgbClr val="C00000"/>
                </a:solidFill>
                <a:latin typeface="+mn-lt"/>
              </a:rPr>
              <a:t>Startseite</a:t>
            </a:r>
          </a:p>
        </p:txBody>
      </p:sp>
      <p:pic>
        <p:nvPicPr>
          <p:cNvPr id="2" name="Grafik 1">
            <a:extLst>
              <a:ext uri="{FF2B5EF4-FFF2-40B4-BE49-F238E27FC236}">
                <a16:creationId xmlns:a16="http://schemas.microsoft.com/office/drawing/2014/main" id="{DA7AF150-B08B-A643-8333-6E3FC69ACB3F}"/>
              </a:ext>
            </a:extLst>
          </p:cNvPr>
          <p:cNvPicPr>
            <a:picLocks noChangeAspect="1"/>
          </p:cNvPicPr>
          <p:nvPr/>
        </p:nvPicPr>
        <p:blipFill>
          <a:blip r:embed="rId4"/>
          <a:stretch>
            <a:fillRect/>
          </a:stretch>
        </p:blipFill>
        <p:spPr>
          <a:xfrm>
            <a:off x="1783315" y="1868927"/>
            <a:ext cx="5545536" cy="3313640"/>
          </a:xfrm>
          <a:prstGeom prst="rect">
            <a:avLst/>
          </a:prstGeom>
          <a:ln>
            <a:solidFill>
              <a:srgbClr val="C00000"/>
            </a:solidFill>
          </a:ln>
        </p:spPr>
      </p:pic>
    </p:spTree>
    <p:extLst>
      <p:ext uri="{BB962C8B-B14F-4D97-AF65-F5344CB8AC3E}">
        <p14:creationId xmlns:p14="http://schemas.microsoft.com/office/powerpoint/2010/main" val="3054692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feld 17">
            <a:extLst>
              <a:ext uri="{FF2B5EF4-FFF2-40B4-BE49-F238E27FC236}">
                <a16:creationId xmlns:a16="http://schemas.microsoft.com/office/drawing/2014/main" id="{129FB51B-CF79-EA49-B849-7BB4DD09BB6C}"/>
              </a:ext>
            </a:extLst>
          </p:cNvPr>
          <p:cNvSpPr txBox="1"/>
          <p:nvPr/>
        </p:nvSpPr>
        <p:spPr>
          <a:xfrm>
            <a:off x="3012049" y="826609"/>
            <a:ext cx="4468915" cy="461665"/>
          </a:xfrm>
          <a:prstGeom prst="rect">
            <a:avLst/>
          </a:prstGeom>
          <a:noFill/>
        </p:spPr>
        <p:txBody>
          <a:bodyPr wrap="square" rtlCol="0">
            <a:spAutoFit/>
          </a:bodyPr>
          <a:lstStyle/>
          <a:p>
            <a:r>
              <a:rPr lang="de-DE" sz="2400" dirty="0" err="1">
                <a:solidFill>
                  <a:srgbClr val="C00000"/>
                </a:solidFill>
                <a:latin typeface="+mn-lt"/>
              </a:rPr>
              <a:t>www.mulingula-praxis.de</a:t>
            </a:r>
            <a:endParaRPr lang="de-DE" sz="2400" dirty="0">
              <a:solidFill>
                <a:srgbClr val="C00000"/>
              </a:solidFill>
              <a:latin typeface="+mn-lt"/>
            </a:endParaRPr>
          </a:p>
        </p:txBody>
      </p:sp>
      <p:sp>
        <p:nvSpPr>
          <p:cNvPr id="3" name="Textfeld 2">
            <a:extLst>
              <a:ext uri="{FF2B5EF4-FFF2-40B4-BE49-F238E27FC236}">
                <a16:creationId xmlns:a16="http://schemas.microsoft.com/office/drawing/2014/main" id="{B0F3218A-AA70-6946-B84D-300FEE20EE1A}"/>
              </a:ext>
            </a:extLst>
          </p:cNvPr>
          <p:cNvSpPr txBox="1"/>
          <p:nvPr/>
        </p:nvSpPr>
        <p:spPr>
          <a:xfrm>
            <a:off x="5652120" y="6309320"/>
            <a:ext cx="936104" cy="276999"/>
          </a:xfrm>
          <a:prstGeom prst="rect">
            <a:avLst/>
          </a:prstGeom>
          <a:noFill/>
        </p:spPr>
        <p:txBody>
          <a:bodyPr wrap="square" rtlCol="0">
            <a:spAutoFit/>
          </a:bodyPr>
          <a:lstStyle/>
          <a:p>
            <a:r>
              <a:rPr lang="de-DE" dirty="0"/>
              <a:t>Klasse 1-2</a:t>
            </a:r>
          </a:p>
        </p:txBody>
      </p:sp>
      <p:pic>
        <p:nvPicPr>
          <p:cNvPr id="4" name="Grafik 3">
            <a:extLst>
              <a:ext uri="{FF2B5EF4-FFF2-40B4-BE49-F238E27FC236}">
                <a16:creationId xmlns:a16="http://schemas.microsoft.com/office/drawing/2014/main" id="{4B19AFFA-0B36-C348-B127-6410CCD50641}"/>
              </a:ext>
            </a:extLst>
          </p:cNvPr>
          <p:cNvPicPr>
            <a:picLocks noChangeAspect="1"/>
          </p:cNvPicPr>
          <p:nvPr/>
        </p:nvPicPr>
        <p:blipFill rotWithShape="1">
          <a:blip r:embed="rId3"/>
          <a:srcRect t="2568"/>
          <a:stretch/>
        </p:blipFill>
        <p:spPr>
          <a:xfrm>
            <a:off x="4483419" y="1585952"/>
            <a:ext cx="3273505" cy="4427762"/>
          </a:xfrm>
          <a:prstGeom prst="rect">
            <a:avLst/>
          </a:prstGeom>
          <a:ln w="1905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77347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95536" y="836712"/>
            <a:ext cx="8208912" cy="1080120"/>
          </a:xfrm>
          <a:solidFill>
            <a:srgbClr val="FFFFFF"/>
          </a:solidFill>
          <a:ln w="38100">
            <a:noFill/>
          </a:ln>
        </p:spPr>
        <p:txBody>
          <a:bodyPr/>
          <a:lstStyle/>
          <a:p>
            <a:pPr eaLnBrk="1" hangingPunct="1">
              <a:defRPr/>
            </a:pPr>
            <a:r>
              <a:rPr lang="de-DE" sz="1800" dirty="0">
                <a:solidFill>
                  <a:srgbClr val="007A37"/>
                </a:solidFill>
              </a:rPr>
              <a:t>            </a:t>
            </a:r>
            <a:endParaRPr lang="de-DE" sz="1800" b="1" dirty="0">
              <a:solidFill>
                <a:srgbClr val="FFCC00"/>
              </a:solidFill>
              <a:latin typeface="+mn-lt"/>
            </a:endParaRPr>
          </a:p>
        </p:txBody>
      </p:sp>
      <p:pic>
        <p:nvPicPr>
          <p:cNvPr id="56326"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32825" y="6346825"/>
            <a:ext cx="304800" cy="304800"/>
          </a:xfrm>
          <a:prstGeom prst="rect">
            <a:avLst/>
          </a:prstGeom>
          <a:noFill/>
          <a:ln w="9525">
            <a:noFill/>
            <a:miter lim="800000"/>
            <a:headEnd/>
            <a:tailEnd/>
          </a:ln>
        </p:spPr>
      </p:pic>
      <p:sp>
        <p:nvSpPr>
          <p:cNvPr id="6" name="Titel 1">
            <a:extLst>
              <a:ext uri="{FF2B5EF4-FFF2-40B4-BE49-F238E27FC236}">
                <a16:creationId xmlns:a16="http://schemas.microsoft.com/office/drawing/2014/main" id="{C953AF7D-38C0-8047-B155-578C38B5D882}"/>
              </a:ext>
            </a:extLst>
          </p:cNvPr>
          <p:cNvSpPr txBox="1">
            <a:spLocks/>
          </p:cNvSpPr>
          <p:nvPr/>
        </p:nvSpPr>
        <p:spPr>
          <a:xfrm>
            <a:off x="611560" y="116632"/>
            <a:ext cx="5242074" cy="72008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de-DE" sz="2400" b="1" dirty="0">
                <a:solidFill>
                  <a:schemeClr val="bg1">
                    <a:lumMod val="50000"/>
                  </a:schemeClr>
                </a:solidFill>
              </a:rPr>
              <a:t>Unsere Empfehlungen</a:t>
            </a:r>
          </a:p>
        </p:txBody>
      </p:sp>
      <p:sp>
        <p:nvSpPr>
          <p:cNvPr id="2" name="Rechteck 1">
            <a:extLst>
              <a:ext uri="{FF2B5EF4-FFF2-40B4-BE49-F238E27FC236}">
                <a16:creationId xmlns:a16="http://schemas.microsoft.com/office/drawing/2014/main" id="{ECFE0F1D-B0AB-494B-971D-489335B4A823}"/>
              </a:ext>
            </a:extLst>
          </p:cNvPr>
          <p:cNvSpPr/>
          <p:nvPr/>
        </p:nvSpPr>
        <p:spPr>
          <a:xfrm>
            <a:off x="611560" y="4437112"/>
            <a:ext cx="6858000" cy="2554545"/>
          </a:xfrm>
          <a:prstGeom prst="rect">
            <a:avLst/>
          </a:prstGeom>
        </p:spPr>
        <p:txBody>
          <a:bodyPr wrap="square">
            <a:spAutoFit/>
          </a:bodyPr>
          <a:lstStyle/>
          <a:p>
            <a:pPr marL="285750" indent="-285750">
              <a:buFont typeface="Arial" panose="020B0604020202020204" pitchFamily="34" charset="0"/>
              <a:buChar char="•"/>
            </a:pPr>
            <a:endParaRPr lang="de-DE" sz="2000" dirty="0">
              <a:latin typeface="+mn-lt"/>
              <a:cs typeface="Arial" panose="020B0604020202020204" pitchFamily="34" charset="0"/>
            </a:endParaRPr>
          </a:p>
          <a:p>
            <a:pPr marL="285750" indent="-285750">
              <a:buFont typeface="Arial" panose="020B0604020202020204" pitchFamily="34" charset="0"/>
              <a:buChar char="•"/>
            </a:pPr>
            <a:endParaRPr lang="de-DE" sz="2000" dirty="0">
              <a:latin typeface="+mn-lt"/>
              <a:cs typeface="Arial" panose="020B0604020202020204" pitchFamily="34" charset="0"/>
            </a:endParaRPr>
          </a:p>
          <a:p>
            <a:pPr marL="285750" indent="-285750">
              <a:buFont typeface="Arial" panose="020B0604020202020204" pitchFamily="34" charset="0"/>
              <a:buChar char="•"/>
            </a:pPr>
            <a:r>
              <a:rPr lang="de-DE" sz="2000" dirty="0">
                <a:latin typeface="+mn-lt"/>
                <a:cs typeface="Arial" panose="020B0604020202020204" pitchFamily="34" charset="0"/>
              </a:rPr>
              <a:t>Onlinenutzung für die zweisprachige Rezeption auf </a:t>
            </a:r>
            <a:r>
              <a:rPr lang="de-DE" sz="2000" dirty="0" err="1">
                <a:latin typeface="+mn-lt"/>
                <a:cs typeface="Arial" panose="020B0604020202020204" pitchFamily="34" charset="0"/>
              </a:rPr>
              <a:t>IPads</a:t>
            </a:r>
            <a:r>
              <a:rPr lang="de-DE" sz="2000" dirty="0">
                <a:latin typeface="+mn-lt"/>
                <a:cs typeface="Arial" panose="020B0604020202020204" pitchFamily="34" charset="0"/>
              </a:rPr>
              <a:t> (Kinder sollten zunächst angeleitet werden)</a:t>
            </a:r>
          </a:p>
          <a:p>
            <a:pPr marL="285750" indent="-285750">
              <a:buFont typeface="Arial" panose="020B0604020202020204" pitchFamily="34" charset="0"/>
              <a:buChar char="•"/>
            </a:pPr>
            <a:r>
              <a:rPr lang="de-DE" sz="2000" dirty="0">
                <a:latin typeface="+mn-lt"/>
                <a:cs typeface="Arial" panose="020B0604020202020204" pitchFamily="34" charset="0"/>
              </a:rPr>
              <a:t>Gemeinsame Vorlesesituation z. B. über </a:t>
            </a:r>
            <a:r>
              <a:rPr lang="de-DE" sz="2000" dirty="0" err="1">
                <a:latin typeface="+mn-lt"/>
                <a:cs typeface="Arial" panose="020B0604020202020204" pitchFamily="34" charset="0"/>
              </a:rPr>
              <a:t>Beamer</a:t>
            </a:r>
            <a:r>
              <a:rPr lang="de-DE" sz="2000" dirty="0">
                <a:latin typeface="+mn-lt"/>
                <a:cs typeface="Arial" panose="020B0604020202020204" pitchFamily="34" charset="0"/>
              </a:rPr>
              <a:t>-Projektion </a:t>
            </a:r>
          </a:p>
          <a:p>
            <a:pPr marL="285750" indent="-285750">
              <a:buFont typeface="Arial" panose="020B0604020202020204" pitchFamily="34" charset="0"/>
              <a:buChar char="•"/>
            </a:pPr>
            <a:endParaRPr lang="de-DE" sz="2000" dirty="0">
              <a:latin typeface="+mn-lt"/>
            </a:endParaRPr>
          </a:p>
        </p:txBody>
      </p:sp>
      <p:pic>
        <p:nvPicPr>
          <p:cNvPr id="3" name="Grafik 2">
            <a:extLst>
              <a:ext uri="{FF2B5EF4-FFF2-40B4-BE49-F238E27FC236}">
                <a16:creationId xmlns:a16="http://schemas.microsoft.com/office/drawing/2014/main" id="{EC621C6C-FE4F-DF46-B663-0E6F5356DB1B}"/>
              </a:ext>
            </a:extLst>
          </p:cNvPr>
          <p:cNvPicPr>
            <a:picLocks noChangeAspect="1"/>
          </p:cNvPicPr>
          <p:nvPr/>
        </p:nvPicPr>
        <p:blipFill>
          <a:blip r:embed="rId6"/>
          <a:stretch>
            <a:fillRect/>
          </a:stretch>
        </p:blipFill>
        <p:spPr>
          <a:xfrm>
            <a:off x="1471344" y="1121344"/>
            <a:ext cx="6057295" cy="4111256"/>
          </a:xfrm>
          <a:prstGeom prst="rect">
            <a:avLst/>
          </a:prstGeom>
          <a:ln>
            <a:solidFill>
              <a:schemeClr val="bg1">
                <a:lumMod val="65000"/>
              </a:schemeClr>
            </a:solidFill>
          </a:ln>
        </p:spPr>
      </p:pic>
    </p:spTree>
    <p:extLst>
      <p:ext uri="{BB962C8B-B14F-4D97-AF65-F5344CB8AC3E}">
        <p14:creationId xmlns:p14="http://schemas.microsoft.com/office/powerpoint/2010/main" val="389862625"/>
      </p:ext>
    </p:extLst>
  </p:cSld>
  <p:clrMapOvr>
    <a:masterClrMapping/>
  </p:clrMapOvr>
  <p:timing>
    <p:tnLst>
      <p:par>
        <p:cTn id="1" dur="indefinite" restart="never" nodeType="tmRoot">
          <p:childTnLst>
            <p:audio isNarration="1">
              <p:cMediaNode showWhenStopped="0">
                <p:cTn id="2" fill="hold" display="0">
                  <p:stCondLst>
                    <p:cond delay="indefinite"/>
                  </p:stCondLst>
                  <p:endCondLst>
                    <p:cond evt="onPrev" delay="0">
                      <p:tgtEl>
                        <p:sldTgt/>
                      </p:tgtEl>
                    </p:cond>
                    <p:cond evt="onStopAudio" delay="0">
                      <p:tgtEl>
                        <p:sldTgt/>
                      </p:tgtEl>
                    </p:cond>
                  </p:endCondLst>
                </p:cTn>
                <p:tgtEl>
                  <p:spTgt spid="563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95536" y="836712"/>
            <a:ext cx="8208912" cy="1080120"/>
          </a:xfrm>
          <a:solidFill>
            <a:srgbClr val="FFFFFF"/>
          </a:solidFill>
          <a:ln w="38100">
            <a:noFill/>
          </a:ln>
        </p:spPr>
        <p:txBody>
          <a:bodyPr/>
          <a:lstStyle/>
          <a:p>
            <a:pPr eaLnBrk="1" hangingPunct="1">
              <a:defRPr/>
            </a:pPr>
            <a:r>
              <a:rPr lang="de-DE" sz="1800" dirty="0">
                <a:solidFill>
                  <a:srgbClr val="007A37"/>
                </a:solidFill>
              </a:rPr>
              <a:t>            </a:t>
            </a:r>
            <a:endParaRPr lang="de-DE" sz="1800" b="1" dirty="0">
              <a:solidFill>
                <a:srgbClr val="FFCC00"/>
              </a:solidFill>
              <a:latin typeface="+mn-lt"/>
            </a:endParaRPr>
          </a:p>
        </p:txBody>
      </p:sp>
      <p:pic>
        <p:nvPicPr>
          <p:cNvPr id="56326" name="Picture 6">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32825" y="6346825"/>
            <a:ext cx="304800" cy="304800"/>
          </a:xfrm>
          <a:prstGeom prst="rect">
            <a:avLst/>
          </a:prstGeom>
          <a:noFill/>
          <a:ln w="9525">
            <a:noFill/>
            <a:miter lim="800000"/>
            <a:headEnd/>
            <a:tailEnd/>
          </a:ln>
        </p:spPr>
      </p:pic>
      <p:sp>
        <p:nvSpPr>
          <p:cNvPr id="6" name="Titel 1">
            <a:extLst>
              <a:ext uri="{FF2B5EF4-FFF2-40B4-BE49-F238E27FC236}">
                <a16:creationId xmlns:a16="http://schemas.microsoft.com/office/drawing/2014/main" id="{C953AF7D-38C0-8047-B155-578C38B5D882}"/>
              </a:ext>
            </a:extLst>
          </p:cNvPr>
          <p:cNvSpPr txBox="1">
            <a:spLocks/>
          </p:cNvSpPr>
          <p:nvPr/>
        </p:nvSpPr>
        <p:spPr>
          <a:xfrm>
            <a:off x="508191" y="161415"/>
            <a:ext cx="5242074" cy="72008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de-DE" sz="2400" b="1" dirty="0">
                <a:solidFill>
                  <a:schemeClr val="bg1">
                    <a:lumMod val="50000"/>
                  </a:schemeClr>
                </a:solidFill>
              </a:rPr>
              <a:t>Unsere Empfehlungen</a:t>
            </a:r>
          </a:p>
        </p:txBody>
      </p:sp>
      <p:sp>
        <p:nvSpPr>
          <p:cNvPr id="2" name="Rechteck 1">
            <a:extLst>
              <a:ext uri="{FF2B5EF4-FFF2-40B4-BE49-F238E27FC236}">
                <a16:creationId xmlns:a16="http://schemas.microsoft.com/office/drawing/2014/main" id="{ECFE0F1D-B0AB-494B-971D-489335B4A823}"/>
              </a:ext>
            </a:extLst>
          </p:cNvPr>
          <p:cNvSpPr/>
          <p:nvPr/>
        </p:nvSpPr>
        <p:spPr>
          <a:xfrm>
            <a:off x="553760" y="5329674"/>
            <a:ext cx="8237289" cy="1169551"/>
          </a:xfrm>
          <a:prstGeom prst="rect">
            <a:avLst/>
          </a:prstGeom>
        </p:spPr>
        <p:txBody>
          <a:bodyPr wrap="square">
            <a:spAutoFit/>
          </a:bodyPr>
          <a:lstStyle/>
          <a:p>
            <a:endParaRPr lang="de-DE" sz="2000" dirty="0">
              <a:latin typeface="+mn-lt"/>
              <a:cs typeface="Arial" panose="020B0604020202020204" pitchFamily="34" charset="0"/>
            </a:endParaRPr>
          </a:p>
          <a:p>
            <a:pPr marL="285750" indent="-285750">
              <a:buFont typeface="Arial" panose="020B0604020202020204" pitchFamily="34" charset="0"/>
              <a:buChar char="•"/>
            </a:pPr>
            <a:r>
              <a:rPr lang="de-DE" sz="2000" dirty="0">
                <a:latin typeface="+mn-lt"/>
                <a:cs typeface="Arial" panose="020B0604020202020204" pitchFamily="34" charset="0"/>
              </a:rPr>
              <a:t>Offlinenutzung über das Downloadmaterial für das Vorlesen und Anschlussaktivitäten im Klassen- oder Lerngruppenverband</a:t>
            </a:r>
          </a:p>
        </p:txBody>
      </p:sp>
      <p:pic>
        <p:nvPicPr>
          <p:cNvPr id="3" name="Grafik 2">
            <a:extLst>
              <a:ext uri="{FF2B5EF4-FFF2-40B4-BE49-F238E27FC236}">
                <a16:creationId xmlns:a16="http://schemas.microsoft.com/office/drawing/2014/main" id="{98AEB50F-2D68-0348-A8F1-99E73592CE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1824" y="881495"/>
            <a:ext cx="6012160" cy="4509120"/>
          </a:xfrm>
          <a:prstGeom prst="rect">
            <a:avLst/>
          </a:prstGeom>
        </p:spPr>
      </p:pic>
      <p:sp>
        <p:nvSpPr>
          <p:cNvPr id="7" name="Textfeld 6">
            <a:extLst>
              <a:ext uri="{FF2B5EF4-FFF2-40B4-BE49-F238E27FC236}">
                <a16:creationId xmlns:a16="http://schemas.microsoft.com/office/drawing/2014/main" id="{C7ADE99C-BC47-624B-83D8-628827FA906B}"/>
              </a:ext>
            </a:extLst>
          </p:cNvPr>
          <p:cNvSpPr txBox="1"/>
          <p:nvPr/>
        </p:nvSpPr>
        <p:spPr>
          <a:xfrm>
            <a:off x="6084168" y="5435398"/>
            <a:ext cx="1296144" cy="217595"/>
          </a:xfrm>
          <a:prstGeom prst="rect">
            <a:avLst/>
          </a:prstGeom>
          <a:noFill/>
        </p:spPr>
        <p:txBody>
          <a:bodyPr wrap="square" rtlCol="0">
            <a:spAutoFit/>
          </a:bodyPr>
          <a:lstStyle/>
          <a:p>
            <a:r>
              <a:rPr lang="de-DE" sz="800" dirty="0"/>
              <a:t>Foto: Krystyna Strozyk</a:t>
            </a:r>
          </a:p>
        </p:txBody>
      </p:sp>
    </p:spTree>
    <p:extLst>
      <p:ext uri="{BB962C8B-B14F-4D97-AF65-F5344CB8AC3E}">
        <p14:creationId xmlns:p14="http://schemas.microsoft.com/office/powerpoint/2010/main" val="2702397691"/>
      </p:ext>
    </p:extLst>
  </p:cSld>
  <p:clrMapOvr>
    <a:masterClrMapping/>
  </p:clrMapOvr>
  <p:timing>
    <p:tnLst>
      <p:par>
        <p:cTn id="1" dur="indefinite" restart="never" nodeType="tmRoot">
          <p:childTnLst>
            <p:audio isNarration="1">
              <p:cMediaNode showWhenStopped="0">
                <p:cTn id="2" fill="hold" display="0">
                  <p:stCondLst>
                    <p:cond delay="indefinite"/>
                  </p:stCondLst>
                  <p:endCondLst>
                    <p:cond evt="onPrev" delay="0">
                      <p:tgtEl>
                        <p:sldTgt/>
                      </p:tgtEl>
                    </p:cond>
                    <p:cond evt="onStopAudio" delay="0">
                      <p:tgtEl>
                        <p:sldTgt/>
                      </p:tgtEl>
                    </p:cond>
                  </p:endCondLst>
                </p:cTn>
                <p:tgtEl>
                  <p:spTgt spid="56326"/>
                </p:tgtEl>
              </p:cMediaNode>
            </p:audio>
          </p:childTnLst>
        </p:cTn>
      </p:par>
    </p:tnLst>
  </p:timing>
</p:sld>
</file>

<file path=ppt/theme/theme1.xml><?xml version="1.0" encoding="utf-8"?>
<a:theme xmlns:a="http://schemas.openxmlformats.org/drawingml/2006/main" name="Office-Design">
  <a:themeElements>
    <a:clrScheme name="Demeter">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735</Words>
  <Application>Microsoft Macintosh PowerPoint</Application>
  <PresentationFormat>Bildschirmpräsentation (4:3)</PresentationFormat>
  <Paragraphs>115</Paragraphs>
  <Slides>18</Slides>
  <Notes>14</Notes>
  <HiddenSlides>0</HiddenSlides>
  <MMClips>6</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18</vt:i4>
      </vt:variant>
    </vt:vector>
  </HeadingPairs>
  <TitlesOfParts>
    <vt:vector size="26" baseType="lpstr">
      <vt:lpstr>ＭＳ 明朝</vt:lpstr>
      <vt:lpstr>Apple Chancery</vt:lpstr>
      <vt:lpstr>Arial</vt:lpstr>
      <vt:lpstr>Calibri</vt:lpstr>
      <vt:lpstr>Comic Sans MS</vt:lpstr>
      <vt:lpstr>Papyrus</vt:lpstr>
      <vt:lpstr>Times New Roman</vt:lpstr>
      <vt:lpstr>Office-Design</vt:lpstr>
      <vt:lpstr>das mehrsprachige Vorleseprojekt  </vt:lpstr>
      <vt:lpstr>PowerPoint-Präsentation</vt:lpstr>
      <vt:lpstr>Aktivitäten</vt:lpstr>
      <vt:lpstr>Aktivitäten</vt:lpstr>
      <vt:lpstr> Seit 2015: Digitale Erweiterung über www.mulingula-praxis.de </vt:lpstr>
      <vt:lpstr>PowerPoint-Präsentation</vt:lpstr>
      <vt:lpstr>PowerPoint-Präsentation</vt:lpstr>
      <vt:lpstr>            </vt:lpstr>
      <vt:lpstr>            </vt:lpstr>
      <vt:lpstr>PowerPoint-Präsentation</vt:lpstr>
      <vt:lpstr>PowerPoint-Präsentation</vt:lpstr>
      <vt:lpstr>Downloadangebote am Beispiel von „Essi war´s“ von Antje Damm</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Klaus</dc:creator>
  <cp:lastModifiedBy>Microsoft Office User</cp:lastModifiedBy>
  <cp:revision>815</cp:revision>
  <cp:lastPrinted>2021-06-15T10:57:46Z</cp:lastPrinted>
  <dcterms:created xsi:type="dcterms:W3CDTF">1601-01-01T00:00:00Z</dcterms:created>
  <dcterms:modified xsi:type="dcterms:W3CDTF">2021-06-28T09:08:18Z</dcterms:modified>
</cp:coreProperties>
</file>