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72" r:id="rId1"/>
    <p:sldMasterId id="2147483693" r:id="rId2"/>
    <p:sldMasterId id="2147483705" r:id="rId3"/>
    <p:sldMasterId id="2147483717" r:id="rId4"/>
    <p:sldMasterId id="2147483728" r:id="rId5"/>
  </p:sldMasterIdLst>
  <p:notesMasterIdLst>
    <p:notesMasterId r:id="rId41"/>
  </p:notesMasterIdLst>
  <p:sldIdLst>
    <p:sldId id="279" r:id="rId6"/>
    <p:sldId id="275" r:id="rId7"/>
    <p:sldId id="286" r:id="rId8"/>
    <p:sldId id="289" r:id="rId9"/>
    <p:sldId id="295" r:id="rId10"/>
    <p:sldId id="307" r:id="rId11"/>
    <p:sldId id="297" r:id="rId12"/>
    <p:sldId id="308" r:id="rId13"/>
    <p:sldId id="303" r:id="rId14"/>
    <p:sldId id="285" r:id="rId15"/>
    <p:sldId id="287" r:id="rId16"/>
    <p:sldId id="290" r:id="rId17"/>
    <p:sldId id="291" r:id="rId18"/>
    <p:sldId id="292" r:id="rId19"/>
    <p:sldId id="293" r:id="rId20"/>
    <p:sldId id="305" r:id="rId21"/>
    <p:sldId id="304" r:id="rId22"/>
    <p:sldId id="306" r:id="rId23"/>
    <p:sldId id="302" r:id="rId24"/>
    <p:sldId id="298" r:id="rId25"/>
    <p:sldId id="301" r:id="rId26"/>
    <p:sldId id="296" r:id="rId27"/>
    <p:sldId id="311" r:id="rId28"/>
    <p:sldId id="310" r:id="rId29"/>
    <p:sldId id="288" r:id="rId30"/>
    <p:sldId id="271" r:id="rId31"/>
    <p:sldId id="284" r:id="rId32"/>
    <p:sldId id="312" r:id="rId33"/>
    <p:sldId id="313" r:id="rId34"/>
    <p:sldId id="314" r:id="rId35"/>
    <p:sldId id="315" r:id="rId36"/>
    <p:sldId id="316" r:id="rId37"/>
    <p:sldId id="317" r:id="rId38"/>
    <p:sldId id="318" r:id="rId39"/>
    <p:sldId id="319" r:id="rId40"/>
  </p:sldIdLst>
  <p:sldSz cx="9144000" cy="6858000" type="screen4x3"/>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Titel" id="{F1D07A8F-1E4E-1940-A4D1-77C580008322}">
          <p14:sldIdLst>
            <p14:sldId id="279"/>
          </p14:sldIdLst>
        </p14:section>
        <p14:section name="Intro (Stille)" id="{64551933-E826-DF43-8DA1-275B0153B767}">
          <p14:sldIdLst>
            <p14:sldId id="275"/>
            <p14:sldId id="286"/>
            <p14:sldId id="289"/>
          </p14:sldIdLst>
        </p14:section>
        <p14:section name="I. Strauch" id="{582B5602-EC06-1449-AB9C-60ECDF0F7763}">
          <p14:sldIdLst>
            <p14:sldId id="295"/>
            <p14:sldId id="307"/>
            <p14:sldId id="297"/>
            <p14:sldId id="308"/>
            <p14:sldId id="303"/>
          </p14:sldIdLst>
        </p14:section>
        <p14:section name="II. Leiß" id="{5911A71B-468C-1249-98AC-AAC4D42CC784}">
          <p14:sldIdLst>
            <p14:sldId id="285"/>
            <p14:sldId id="287"/>
            <p14:sldId id="290"/>
            <p14:sldId id="291"/>
            <p14:sldId id="292"/>
            <p14:sldId id="293"/>
          </p14:sldIdLst>
        </p14:section>
        <p14:section name="III. Farrenkopf" id="{C85FD3DE-EC31-9D46-B4A8-EDF160F579F5}">
          <p14:sldIdLst>
            <p14:sldId id="305"/>
            <p14:sldId id="304"/>
            <p14:sldId id="306"/>
          </p14:sldIdLst>
        </p14:section>
        <p14:section name="IV. Glaser" id="{78695D9A-FDDC-7F46-B2CA-625FA9A9A7C0}">
          <p14:sldIdLst>
            <p14:sldId id="302"/>
            <p14:sldId id="298"/>
            <p14:sldId id="301"/>
          </p14:sldIdLst>
        </p14:section>
        <p14:section name="V. Stille" id="{AE212DCA-4B73-2D43-ADB5-170DA1C83BF7}">
          <p14:sldIdLst>
            <p14:sldId id="296"/>
            <p14:sldId id="311"/>
            <p14:sldId id="310"/>
            <p14:sldId id="288"/>
            <p14:sldId id="271"/>
          </p14:sldIdLst>
        </p14:section>
        <p14:section name="Schluss" id="{D82C8095-95EB-D645-91ED-246071A5A9F5}">
          <p14:sldIdLst>
            <p14:sldId id="284"/>
            <p14:sldId id="312"/>
            <p14:sldId id="313"/>
            <p14:sldId id="314"/>
            <p14:sldId id="315"/>
            <p14:sldId id="316"/>
            <p14:sldId id="317"/>
            <p14:sldId id="318"/>
            <p14:sldId id="319"/>
          </p14:sldIdLst>
        </p14:section>
      </p14:sectionLst>
    </p:ext>
    <p:ext uri="{EFAFB233-063F-42B5-8137-9DF3F51BA10A}">
      <p15:sldGuideLst xmlns:p15="http://schemas.microsoft.com/office/powerpoint/2012/main">
        <p15:guide id="1" orient="horz" pos="709" userDrawn="1">
          <p15:clr>
            <a:srgbClr val="A4A3A4"/>
          </p15:clr>
        </p15:guide>
        <p15:guide id="2" pos="2880" userDrawn="1">
          <p15:clr>
            <a:srgbClr val="A4A3A4"/>
          </p15:clr>
        </p15:guide>
        <p15:guide id="3" orient="horz" pos="1434" userDrawn="1">
          <p15:clr>
            <a:srgbClr val="A4A3A4"/>
          </p15:clr>
        </p15:guide>
        <p15:guide id="4" orient="horz" pos="2160" userDrawn="1">
          <p15:clr>
            <a:srgbClr val="A4A3A4"/>
          </p15:clr>
        </p15:guide>
        <p15:guide id="5" orient="horz" pos="2886" userDrawn="1">
          <p15:clr>
            <a:srgbClr val="A4A3A4"/>
          </p15:clr>
        </p15:guide>
        <p15:guide id="6" orient="horz" pos="3612" userDrawn="1">
          <p15:clr>
            <a:srgbClr val="A4A3A4"/>
          </p15:clr>
        </p15:guide>
        <p15:guide id="7" orient="horz" pos="368" userDrawn="1">
          <p15:clr>
            <a:srgbClr val="A4A3A4"/>
          </p15:clr>
        </p15:guide>
        <p15:guide id="8" orient="horz" pos="39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6611"/>
    <a:srgbClr val="FFFFFF"/>
    <a:srgbClr val="FAB500"/>
    <a:srgbClr val="89BD23"/>
    <a:srgbClr val="0070B9"/>
    <a:srgbClr val="E84E0F"/>
    <a:srgbClr val="692480"/>
    <a:srgbClr val="7B4A8C"/>
    <a:srgbClr val="F0A92C"/>
    <a:srgbClr val="006B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51"/>
    <p:restoredTop sz="86384"/>
  </p:normalViewPr>
  <p:slideViewPr>
    <p:cSldViewPr snapToGrid="0" snapToObjects="1">
      <p:cViewPr varScale="1">
        <p:scale>
          <a:sx n="98" d="100"/>
          <a:sy n="98" d="100"/>
        </p:scale>
        <p:origin x="2112" y="192"/>
      </p:cViewPr>
      <p:guideLst>
        <p:guide orient="horz" pos="709"/>
        <p:guide pos="2880"/>
        <p:guide orient="horz" pos="1434"/>
        <p:guide orient="horz" pos="2160"/>
        <p:guide orient="horz" pos="2886"/>
        <p:guide orient="horz" pos="3612"/>
        <p:guide orient="horz" pos="368"/>
        <p:guide orient="horz" pos="399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71" d="100"/>
          <a:sy n="171" d="100"/>
        </p:scale>
        <p:origin x="299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46C54-586D-3246-9E29-267B723220B4}" type="datetimeFigureOut">
              <a:rPr lang="de-DE" smtClean="0"/>
              <a:t>05.04.19</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332CC-E644-4C40-8E7B-B4A63CF5B5B0}" type="slidenum">
              <a:rPr lang="de-DE" smtClean="0"/>
              <a:t>‹Nr.›</a:t>
            </a:fld>
            <a:endParaRPr lang="de-DE"/>
          </a:p>
        </p:txBody>
      </p:sp>
    </p:spTree>
    <p:extLst>
      <p:ext uri="{BB962C8B-B14F-4D97-AF65-F5344CB8AC3E}">
        <p14:creationId xmlns:p14="http://schemas.microsoft.com/office/powerpoint/2010/main" val="57271095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4C332CC-E644-4C40-8E7B-B4A63CF5B5B0}" type="slidenum">
              <a:rPr lang="de-DE" smtClean="0"/>
              <a:t>0</a:t>
            </a:fld>
            <a:endParaRPr lang="de-DE"/>
          </a:p>
        </p:txBody>
      </p:sp>
    </p:spTree>
    <p:extLst>
      <p:ext uri="{BB962C8B-B14F-4D97-AF65-F5344CB8AC3E}">
        <p14:creationId xmlns:p14="http://schemas.microsoft.com/office/powerpoint/2010/main" val="3193654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C332CC-E644-4C40-8E7B-B4A63CF5B5B0}" type="slidenum">
              <a:rPr lang="de-DE" smtClean="0"/>
              <a:t>12</a:t>
            </a:fld>
            <a:endParaRPr lang="de-DE"/>
          </a:p>
        </p:txBody>
      </p:sp>
    </p:spTree>
    <p:extLst>
      <p:ext uri="{BB962C8B-B14F-4D97-AF65-F5344CB8AC3E}">
        <p14:creationId xmlns:p14="http://schemas.microsoft.com/office/powerpoint/2010/main" val="346722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C332CC-E644-4C40-8E7B-B4A63CF5B5B0}" type="slidenum">
              <a:rPr lang="de-DE" smtClean="0"/>
              <a:t>13</a:t>
            </a:fld>
            <a:endParaRPr lang="de-DE"/>
          </a:p>
        </p:txBody>
      </p:sp>
    </p:spTree>
    <p:extLst>
      <p:ext uri="{BB962C8B-B14F-4D97-AF65-F5344CB8AC3E}">
        <p14:creationId xmlns:p14="http://schemas.microsoft.com/office/powerpoint/2010/main" val="2310315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C332CC-E644-4C40-8E7B-B4A63CF5B5B0}" type="slidenum">
              <a:rPr lang="de-DE" smtClean="0"/>
              <a:t>14</a:t>
            </a:fld>
            <a:endParaRPr lang="de-DE"/>
          </a:p>
        </p:txBody>
      </p:sp>
    </p:spTree>
    <p:extLst>
      <p:ext uri="{BB962C8B-B14F-4D97-AF65-F5344CB8AC3E}">
        <p14:creationId xmlns:p14="http://schemas.microsoft.com/office/powerpoint/2010/main" val="177597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C332CC-E644-4C40-8E7B-B4A63CF5B5B0}" type="slidenum">
              <a:rPr lang="de-DE" smtClean="0"/>
              <a:t>18</a:t>
            </a:fld>
            <a:endParaRPr lang="de-DE"/>
          </a:p>
        </p:txBody>
      </p:sp>
    </p:spTree>
    <p:extLst>
      <p:ext uri="{BB962C8B-B14F-4D97-AF65-F5344CB8AC3E}">
        <p14:creationId xmlns:p14="http://schemas.microsoft.com/office/powerpoint/2010/main" val="3222008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C332CC-E644-4C40-8E7B-B4A63CF5B5B0}" type="slidenum">
              <a:rPr lang="de-DE" smtClean="0"/>
              <a:t>21</a:t>
            </a:fld>
            <a:endParaRPr lang="de-DE"/>
          </a:p>
        </p:txBody>
      </p:sp>
    </p:spTree>
    <p:extLst>
      <p:ext uri="{BB962C8B-B14F-4D97-AF65-F5344CB8AC3E}">
        <p14:creationId xmlns:p14="http://schemas.microsoft.com/office/powerpoint/2010/main" val="861354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C332CC-E644-4C40-8E7B-B4A63CF5B5B0}" type="slidenum">
              <a:rPr lang="de-DE" smtClean="0"/>
              <a:t>22</a:t>
            </a:fld>
            <a:endParaRPr lang="de-DE"/>
          </a:p>
        </p:txBody>
      </p:sp>
    </p:spTree>
    <p:extLst>
      <p:ext uri="{BB962C8B-B14F-4D97-AF65-F5344CB8AC3E}">
        <p14:creationId xmlns:p14="http://schemas.microsoft.com/office/powerpoint/2010/main" val="3996620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C332CC-E644-4C40-8E7B-B4A63CF5B5B0}" type="slidenum">
              <a:rPr lang="de-DE" smtClean="0"/>
              <a:t>23</a:t>
            </a:fld>
            <a:endParaRPr lang="de-DE"/>
          </a:p>
        </p:txBody>
      </p:sp>
    </p:spTree>
    <p:extLst>
      <p:ext uri="{BB962C8B-B14F-4D97-AF65-F5344CB8AC3E}">
        <p14:creationId xmlns:p14="http://schemas.microsoft.com/office/powerpoint/2010/main" val="155473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C332CC-E644-4C40-8E7B-B4A63CF5B5B0}" type="slidenum">
              <a:rPr lang="de-DE" smtClean="0"/>
              <a:t>4</a:t>
            </a:fld>
            <a:endParaRPr lang="de-DE"/>
          </a:p>
        </p:txBody>
      </p:sp>
    </p:spTree>
    <p:extLst>
      <p:ext uri="{BB962C8B-B14F-4D97-AF65-F5344CB8AC3E}">
        <p14:creationId xmlns:p14="http://schemas.microsoft.com/office/powerpoint/2010/main" val="77153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C332CC-E644-4C40-8E7B-B4A63CF5B5B0}" type="slidenum">
              <a:rPr lang="de-DE" smtClean="0"/>
              <a:t>5</a:t>
            </a:fld>
            <a:endParaRPr lang="de-DE"/>
          </a:p>
        </p:txBody>
      </p:sp>
    </p:spTree>
    <p:extLst>
      <p:ext uri="{BB962C8B-B14F-4D97-AF65-F5344CB8AC3E}">
        <p14:creationId xmlns:p14="http://schemas.microsoft.com/office/powerpoint/2010/main" val="425921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C332CC-E644-4C40-8E7B-B4A63CF5B5B0}" type="slidenum">
              <a:rPr lang="de-DE" smtClean="0"/>
              <a:t>6</a:t>
            </a:fld>
            <a:endParaRPr lang="de-DE"/>
          </a:p>
        </p:txBody>
      </p:sp>
    </p:spTree>
    <p:extLst>
      <p:ext uri="{BB962C8B-B14F-4D97-AF65-F5344CB8AC3E}">
        <p14:creationId xmlns:p14="http://schemas.microsoft.com/office/powerpoint/2010/main" val="283625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C332CC-E644-4C40-8E7B-B4A63CF5B5B0}" type="slidenum">
              <a:rPr lang="de-DE" smtClean="0"/>
              <a:t>7</a:t>
            </a:fld>
            <a:endParaRPr lang="de-DE"/>
          </a:p>
        </p:txBody>
      </p:sp>
    </p:spTree>
    <p:extLst>
      <p:ext uri="{BB962C8B-B14F-4D97-AF65-F5344CB8AC3E}">
        <p14:creationId xmlns:p14="http://schemas.microsoft.com/office/powerpoint/2010/main" val="188526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C332CC-E644-4C40-8E7B-B4A63CF5B5B0}" type="slidenum">
              <a:rPr lang="de-DE" smtClean="0"/>
              <a:t>8</a:t>
            </a:fld>
            <a:endParaRPr lang="de-DE"/>
          </a:p>
        </p:txBody>
      </p:sp>
    </p:spTree>
    <p:extLst>
      <p:ext uri="{BB962C8B-B14F-4D97-AF65-F5344CB8AC3E}">
        <p14:creationId xmlns:p14="http://schemas.microsoft.com/office/powerpoint/2010/main" val="259397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C332CC-E644-4C40-8E7B-B4A63CF5B5B0}" type="slidenum">
              <a:rPr lang="de-DE" smtClean="0"/>
              <a:t>9</a:t>
            </a:fld>
            <a:endParaRPr lang="de-DE"/>
          </a:p>
        </p:txBody>
      </p:sp>
    </p:spTree>
    <p:extLst>
      <p:ext uri="{BB962C8B-B14F-4D97-AF65-F5344CB8AC3E}">
        <p14:creationId xmlns:p14="http://schemas.microsoft.com/office/powerpoint/2010/main" val="958019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C332CC-E644-4C40-8E7B-B4A63CF5B5B0}" type="slidenum">
              <a:rPr lang="de-DE" smtClean="0"/>
              <a:t>10</a:t>
            </a:fld>
            <a:endParaRPr lang="de-DE"/>
          </a:p>
        </p:txBody>
      </p:sp>
    </p:spTree>
    <p:extLst>
      <p:ext uri="{BB962C8B-B14F-4D97-AF65-F5344CB8AC3E}">
        <p14:creationId xmlns:p14="http://schemas.microsoft.com/office/powerpoint/2010/main" val="594313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C332CC-E644-4C40-8E7B-B4A63CF5B5B0}" type="slidenum">
              <a:rPr lang="de-DE" smtClean="0"/>
              <a:t>11</a:t>
            </a:fld>
            <a:endParaRPr lang="de-DE"/>
          </a:p>
        </p:txBody>
      </p:sp>
    </p:spTree>
    <p:extLst>
      <p:ext uri="{BB962C8B-B14F-4D97-AF65-F5344CB8AC3E}">
        <p14:creationId xmlns:p14="http://schemas.microsoft.com/office/powerpoint/2010/main" val="303692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 Ver.">
    <p:spTree>
      <p:nvGrpSpPr>
        <p:cNvPr id="1" name=""/>
        <p:cNvGrpSpPr/>
        <p:nvPr/>
      </p:nvGrpSpPr>
      <p:grpSpPr>
        <a:xfrm>
          <a:off x="0" y="0"/>
          <a:ext cx="0" cy="0"/>
          <a:chOff x="0" y="0"/>
          <a:chExt cx="0" cy="0"/>
        </a:xfrm>
      </p:grpSpPr>
      <p:sp>
        <p:nvSpPr>
          <p:cNvPr id="10" name="Rechteck 9"/>
          <p:cNvSpPr/>
          <p:nvPr userDrawn="1"/>
        </p:nvSpPr>
        <p:spPr>
          <a:xfrm>
            <a:off x="3650776" y="0"/>
            <a:ext cx="1851139" cy="11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10"/>
          <p:cNvSpPr>
            <a:spLocks noGrp="1"/>
          </p:cNvSpPr>
          <p:nvPr>
            <p:ph type="sldNum" sz="quarter" idx="4"/>
          </p:nvPr>
        </p:nvSpPr>
        <p:spPr>
          <a:xfrm>
            <a:off x="8045896" y="6612255"/>
            <a:ext cx="704381" cy="245745"/>
          </a:xfrm>
          <a:prstGeom prst="rect">
            <a:avLst/>
          </a:prstGeom>
          <a:noFill/>
        </p:spPr>
        <p:txBody>
          <a:bodyPr anchor="ctr"/>
          <a:lstStyle>
            <a:lvl1pPr algn="r">
              <a:defRPr sz="900">
                <a:solidFill>
                  <a:schemeClr val="bg1"/>
                </a:solidFill>
              </a:defRPr>
            </a:lvl1pPr>
          </a:lstStyle>
          <a:p>
            <a:fld id="{BB8556BB-5CA3-8E44-8172-47F2ABF5CF03}" type="slidenum">
              <a:rPr lang="de-DE" smtClean="0"/>
              <a:pPr/>
              <a:t>‹Nr.›</a:t>
            </a:fld>
            <a:endParaRPr lang="de-DE" dirty="0"/>
          </a:p>
        </p:txBody>
      </p:sp>
    </p:spTree>
    <p:extLst>
      <p:ext uri="{BB962C8B-B14F-4D97-AF65-F5344CB8AC3E}">
        <p14:creationId xmlns:p14="http://schemas.microsoft.com/office/powerpoint/2010/main" val="1129748908"/>
      </p:ext>
    </p:extLst>
  </p:cSld>
  <p:clrMapOvr>
    <a:masterClrMapping/>
  </p:clrMapOvr>
  <p:extLst mod="1">
    <p:ext uri="{DCECCB84-F9BA-43D5-87BE-67443E8EF086}">
      <p15:sldGuideLst xmlns:p15="http://schemas.microsoft.com/office/powerpoint/2012/main">
        <p15:guide id="1" orient="horz" pos="1434">
          <p15:clr>
            <a:srgbClr val="FBAE40"/>
          </p15:clr>
        </p15:guide>
        <p15:guide id="2" orient="horz" pos="187" userDrawn="1">
          <p15:clr>
            <a:srgbClr val="FBAE40"/>
          </p15:clr>
        </p15:guide>
        <p15:guide id="3" orient="horz" pos="368">
          <p15:clr>
            <a:srgbClr val="FBAE40"/>
          </p15:clr>
        </p15:guide>
        <p15:guide id="4" orient="horz" pos="2886">
          <p15:clr>
            <a:srgbClr val="FBAE40"/>
          </p15:clr>
        </p15:guide>
        <p15:guide id="5" orient="horz" pos="3612">
          <p15:clr>
            <a:srgbClr val="FBAE40"/>
          </p15:clr>
        </p15:guide>
        <p15:guide id="6" orient="horz" pos="395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Cover für Überschrift">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278" y="350591"/>
            <a:ext cx="1454726" cy="436418"/>
          </a:xfrm>
          <a:prstGeom prst="rect">
            <a:avLst/>
          </a:prstGeom>
        </p:spPr>
      </p:pic>
      <p:sp>
        <p:nvSpPr>
          <p:cNvPr id="6" name="Textfeld 5"/>
          <p:cNvSpPr txBox="1"/>
          <p:nvPr userDrawn="1"/>
        </p:nvSpPr>
        <p:spPr>
          <a:xfrm>
            <a:off x="3852582" y="399523"/>
            <a:ext cx="1445559" cy="338554"/>
          </a:xfrm>
          <a:prstGeom prst="rect">
            <a:avLst/>
          </a:prstGeom>
          <a:solidFill>
            <a:schemeClr val="accent5">
              <a:lumMod val="20000"/>
              <a:lumOff val="80000"/>
            </a:schemeClr>
          </a:solidFill>
        </p:spPr>
        <p:txBody>
          <a:bodyPr wrap="square" rtlCol="0" anchor="ctr">
            <a:spAutoFit/>
          </a:bodyPr>
          <a:lstStyle/>
          <a:p>
            <a:pPr algn="ctr"/>
            <a:r>
              <a:rPr lang="de-DE" sz="800" dirty="0">
                <a:latin typeface="+mn-lt"/>
              </a:rPr>
              <a:t>Optional: Logo des Kooperationspartners</a:t>
            </a:r>
          </a:p>
        </p:txBody>
      </p:sp>
      <p:sp>
        <p:nvSpPr>
          <p:cNvPr id="7" name="Textfeld 6"/>
          <p:cNvSpPr txBox="1"/>
          <p:nvPr userDrawn="1"/>
        </p:nvSpPr>
        <p:spPr>
          <a:xfrm>
            <a:off x="7304719" y="399523"/>
            <a:ext cx="1445559" cy="338554"/>
          </a:xfrm>
          <a:prstGeom prst="rect">
            <a:avLst/>
          </a:prstGeom>
          <a:solidFill>
            <a:schemeClr val="accent5">
              <a:lumMod val="20000"/>
              <a:lumOff val="80000"/>
            </a:schemeClr>
          </a:solidFill>
        </p:spPr>
        <p:txBody>
          <a:bodyPr wrap="square" rtlCol="0" anchor="ctr">
            <a:spAutoFit/>
          </a:bodyPr>
          <a:lstStyle/>
          <a:p>
            <a:pPr algn="ctr"/>
            <a:r>
              <a:rPr lang="de-DE" sz="800" dirty="0"/>
              <a:t>Optional: Logo des Veranstalters</a:t>
            </a:r>
          </a:p>
        </p:txBody>
      </p:sp>
      <p:sp>
        <p:nvSpPr>
          <p:cNvPr id="13" name="Rechteck 12"/>
          <p:cNvSpPr/>
          <p:nvPr/>
        </p:nvSpPr>
        <p:spPr>
          <a:xfrm>
            <a:off x="0" y="399663"/>
            <a:ext cx="43200" cy="338414"/>
          </a:xfrm>
          <a:prstGeom prst="rect">
            <a:avLst/>
          </a:prstGeom>
          <a:solidFill>
            <a:srgbClr val="692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58696" y="399663"/>
            <a:ext cx="43200" cy="338414"/>
          </a:xfrm>
          <a:prstGeom prst="rect">
            <a:avLst/>
          </a:prstGeom>
          <a:solidFill>
            <a:srgbClr val="89B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143103" y="399663"/>
            <a:ext cx="43200" cy="338414"/>
          </a:xfrm>
          <a:prstGeom prst="rec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261449" y="399662"/>
            <a:ext cx="43200" cy="338400"/>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Bild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0" y="1628475"/>
            <a:ext cx="4320000" cy="1296000"/>
          </a:xfrm>
          <a:prstGeom prst="rect">
            <a:avLst/>
          </a:prstGeom>
        </p:spPr>
      </p:pic>
      <p:sp>
        <p:nvSpPr>
          <p:cNvPr id="12" name="Rechteck 11"/>
          <p:cNvSpPr/>
          <p:nvPr userDrawn="1"/>
        </p:nvSpPr>
        <p:spPr>
          <a:xfrm>
            <a:off x="0" y="0"/>
            <a:ext cx="9144000" cy="11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userDrawn="1"/>
        </p:nvSpPr>
        <p:spPr>
          <a:xfrm>
            <a:off x="7815783" y="1788404"/>
            <a:ext cx="115057" cy="976141"/>
          </a:xfrm>
          <a:prstGeom prst="rect">
            <a:avLst/>
          </a:prstGeom>
          <a:solidFill>
            <a:srgbClr val="692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userDrawn="1"/>
        </p:nvSpPr>
        <p:spPr>
          <a:xfrm>
            <a:off x="7930840" y="1847850"/>
            <a:ext cx="45719" cy="916695"/>
          </a:xfrm>
          <a:prstGeom prst="rect">
            <a:avLst/>
          </a:prstGeom>
          <a:solidFill>
            <a:srgbClr val="89B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userDrawn="1"/>
        </p:nvSpPr>
        <p:spPr>
          <a:xfrm>
            <a:off x="8045897" y="1822450"/>
            <a:ext cx="68336" cy="942092"/>
          </a:xfrm>
          <a:prstGeom prst="rec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userDrawn="1"/>
        </p:nvSpPr>
        <p:spPr>
          <a:xfrm>
            <a:off x="7976560" y="1917700"/>
            <a:ext cx="69338" cy="846842"/>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userDrawn="1"/>
        </p:nvSpPr>
        <p:spPr>
          <a:xfrm>
            <a:off x="6881359" y="1788404"/>
            <a:ext cx="941445" cy="976141"/>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
        <p:nvSpPr>
          <p:cNvPr id="22" name="Rechteck 21"/>
          <p:cNvSpPr/>
          <p:nvPr userDrawn="1"/>
        </p:nvSpPr>
        <p:spPr>
          <a:xfrm>
            <a:off x="0" y="1788404"/>
            <a:ext cx="2274330" cy="976141"/>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
        <p:nvSpPr>
          <p:cNvPr id="24" name="Rechteck 23"/>
          <p:cNvSpPr/>
          <p:nvPr userDrawn="1"/>
        </p:nvSpPr>
        <p:spPr>
          <a:xfrm>
            <a:off x="0" y="5732461"/>
            <a:ext cx="9144000" cy="11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95161582"/>
      </p:ext>
    </p:extLst>
  </p:cSld>
  <p:clrMapOvr>
    <a:masterClrMapping/>
  </p:clrMapOvr>
  <p:extLst mod="1">
    <p:ext uri="{DCECCB84-F9BA-43D5-87BE-67443E8EF086}">
      <p15:sldGuideLst xmlns:p15="http://schemas.microsoft.com/office/powerpoint/2012/main">
        <p15:guide id="1" orient="horz" pos="1434">
          <p15:clr>
            <a:srgbClr val="FBAE40"/>
          </p15:clr>
        </p15:guide>
        <p15:guide id="2" orient="horz" pos="709">
          <p15:clr>
            <a:srgbClr val="FBAE40"/>
          </p15:clr>
        </p15:guide>
        <p15:guide id="3" orient="horz" pos="368">
          <p15:clr>
            <a:srgbClr val="FBAE40"/>
          </p15:clr>
        </p15:guide>
        <p15:guide id="4" orient="horz" pos="2886">
          <p15:clr>
            <a:srgbClr val="FBAE40"/>
          </p15:clr>
        </p15:guide>
        <p15:guide id="5" orient="horz" pos="3612">
          <p15:clr>
            <a:srgbClr val="FBAE40"/>
          </p15:clr>
        </p15:guide>
        <p15:guide id="6" orient="horz" pos="39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ver + Ver.">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278" y="350591"/>
            <a:ext cx="1454726" cy="436418"/>
          </a:xfrm>
          <a:prstGeom prst="rect">
            <a:avLst/>
          </a:prstGeom>
        </p:spPr>
      </p:pic>
      <p:sp>
        <p:nvSpPr>
          <p:cNvPr id="6" name="Textfeld 5"/>
          <p:cNvSpPr txBox="1"/>
          <p:nvPr userDrawn="1"/>
        </p:nvSpPr>
        <p:spPr>
          <a:xfrm>
            <a:off x="3852582" y="399523"/>
            <a:ext cx="1445559" cy="338554"/>
          </a:xfrm>
          <a:prstGeom prst="rect">
            <a:avLst/>
          </a:prstGeom>
          <a:solidFill>
            <a:schemeClr val="accent5">
              <a:lumMod val="20000"/>
              <a:lumOff val="80000"/>
            </a:schemeClr>
          </a:solidFill>
        </p:spPr>
        <p:txBody>
          <a:bodyPr wrap="square" rtlCol="0" anchor="ctr">
            <a:spAutoFit/>
          </a:bodyPr>
          <a:lstStyle/>
          <a:p>
            <a:pPr algn="ctr"/>
            <a:r>
              <a:rPr lang="de-DE" sz="800" dirty="0">
                <a:latin typeface="+mn-lt"/>
              </a:rPr>
              <a:t>Optional: Logo des Kooperationspartners</a:t>
            </a:r>
          </a:p>
        </p:txBody>
      </p:sp>
      <p:sp>
        <p:nvSpPr>
          <p:cNvPr id="7" name="Textfeld 6"/>
          <p:cNvSpPr txBox="1"/>
          <p:nvPr userDrawn="1"/>
        </p:nvSpPr>
        <p:spPr>
          <a:xfrm>
            <a:off x="7304719" y="399523"/>
            <a:ext cx="1445559" cy="338554"/>
          </a:xfrm>
          <a:prstGeom prst="rect">
            <a:avLst/>
          </a:prstGeom>
          <a:solidFill>
            <a:schemeClr val="accent5">
              <a:lumMod val="20000"/>
              <a:lumOff val="80000"/>
            </a:schemeClr>
          </a:solidFill>
        </p:spPr>
        <p:txBody>
          <a:bodyPr wrap="square" rtlCol="0" anchor="ctr">
            <a:spAutoFit/>
          </a:bodyPr>
          <a:lstStyle/>
          <a:p>
            <a:pPr algn="ctr"/>
            <a:r>
              <a:rPr lang="de-DE" sz="800" dirty="0"/>
              <a:t>Optional: Logo des Veranstalters</a:t>
            </a:r>
          </a:p>
        </p:txBody>
      </p:sp>
      <p:sp>
        <p:nvSpPr>
          <p:cNvPr id="13" name="Rechteck 12"/>
          <p:cNvSpPr/>
          <p:nvPr/>
        </p:nvSpPr>
        <p:spPr>
          <a:xfrm>
            <a:off x="0" y="399663"/>
            <a:ext cx="43200" cy="338414"/>
          </a:xfrm>
          <a:prstGeom prst="rect">
            <a:avLst/>
          </a:prstGeom>
          <a:solidFill>
            <a:srgbClr val="692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58696" y="399663"/>
            <a:ext cx="43200" cy="338414"/>
          </a:xfrm>
          <a:prstGeom prst="rect">
            <a:avLst/>
          </a:prstGeom>
          <a:solidFill>
            <a:srgbClr val="89B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143103" y="399663"/>
            <a:ext cx="43200" cy="338414"/>
          </a:xfrm>
          <a:prstGeom prst="rec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261449" y="399662"/>
            <a:ext cx="43200" cy="338400"/>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Bild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0" y="1628475"/>
            <a:ext cx="4320000" cy="1296000"/>
          </a:xfrm>
          <a:prstGeom prst="rect">
            <a:avLst/>
          </a:prstGeom>
        </p:spPr>
      </p:pic>
      <p:sp>
        <p:nvSpPr>
          <p:cNvPr id="12" name="Rechteck 11"/>
          <p:cNvSpPr/>
          <p:nvPr userDrawn="1"/>
        </p:nvSpPr>
        <p:spPr>
          <a:xfrm>
            <a:off x="0" y="0"/>
            <a:ext cx="9144000" cy="11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userDrawn="1"/>
        </p:nvSpPr>
        <p:spPr>
          <a:xfrm>
            <a:off x="3603080" y="4203525"/>
            <a:ext cx="1937840" cy="756000"/>
          </a:xfrm>
          <a:prstGeom prst="rect">
            <a:avLst/>
          </a:prstGeom>
          <a:solidFill>
            <a:schemeClr val="accent5">
              <a:lumMod val="20000"/>
              <a:lumOff val="80000"/>
            </a:schemeClr>
          </a:solidFill>
        </p:spPr>
        <p:txBody>
          <a:bodyPr wrap="square" rtlCol="0" anchor="ctr">
            <a:spAutoFit/>
          </a:bodyPr>
          <a:lstStyle/>
          <a:p>
            <a:pPr algn="ctr"/>
            <a:r>
              <a:rPr lang="de-DE" sz="800" dirty="0"/>
              <a:t>Optional: Logo des Veranstalters</a:t>
            </a:r>
          </a:p>
        </p:txBody>
      </p:sp>
      <p:sp>
        <p:nvSpPr>
          <p:cNvPr id="14" name="Rechteck 13"/>
          <p:cNvSpPr/>
          <p:nvPr userDrawn="1"/>
        </p:nvSpPr>
        <p:spPr>
          <a:xfrm>
            <a:off x="7815783" y="1788404"/>
            <a:ext cx="115057" cy="976141"/>
          </a:xfrm>
          <a:prstGeom prst="rect">
            <a:avLst/>
          </a:prstGeom>
          <a:solidFill>
            <a:srgbClr val="692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userDrawn="1"/>
        </p:nvSpPr>
        <p:spPr>
          <a:xfrm>
            <a:off x="7930840" y="1847850"/>
            <a:ext cx="45719" cy="916695"/>
          </a:xfrm>
          <a:prstGeom prst="rect">
            <a:avLst/>
          </a:prstGeom>
          <a:solidFill>
            <a:srgbClr val="89B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userDrawn="1"/>
        </p:nvSpPr>
        <p:spPr>
          <a:xfrm>
            <a:off x="8045897" y="1822450"/>
            <a:ext cx="68336" cy="942092"/>
          </a:xfrm>
          <a:prstGeom prst="rec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userDrawn="1"/>
        </p:nvSpPr>
        <p:spPr>
          <a:xfrm>
            <a:off x="7976560" y="1917700"/>
            <a:ext cx="69338" cy="846842"/>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userDrawn="1"/>
        </p:nvSpPr>
        <p:spPr>
          <a:xfrm>
            <a:off x="6881359" y="1788404"/>
            <a:ext cx="941445" cy="976141"/>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
        <p:nvSpPr>
          <p:cNvPr id="22" name="Rechteck 21"/>
          <p:cNvSpPr/>
          <p:nvPr userDrawn="1"/>
        </p:nvSpPr>
        <p:spPr>
          <a:xfrm>
            <a:off x="0" y="1788404"/>
            <a:ext cx="2274330" cy="976141"/>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
        <p:nvSpPr>
          <p:cNvPr id="24" name="Rechteck 23"/>
          <p:cNvSpPr/>
          <p:nvPr userDrawn="1"/>
        </p:nvSpPr>
        <p:spPr>
          <a:xfrm>
            <a:off x="0" y="5732461"/>
            <a:ext cx="9144000" cy="11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7916433"/>
      </p:ext>
    </p:extLst>
  </p:cSld>
  <p:clrMapOvr>
    <a:masterClrMapping/>
  </p:clrMapOvr>
  <p:extLst mod="1">
    <p:ext uri="{DCECCB84-F9BA-43D5-87BE-67443E8EF086}">
      <p15:sldGuideLst xmlns:p15="http://schemas.microsoft.com/office/powerpoint/2012/main">
        <p15:guide id="1" orient="horz" pos="1434">
          <p15:clr>
            <a:srgbClr val="FBAE40"/>
          </p15:clr>
        </p15:guide>
        <p15:guide id="2" orient="horz" pos="709">
          <p15:clr>
            <a:srgbClr val="FBAE40"/>
          </p15:clr>
        </p15:guide>
        <p15:guide id="3" orient="horz" pos="368">
          <p15:clr>
            <a:srgbClr val="FBAE40"/>
          </p15:clr>
        </p15:guide>
        <p15:guide id="4" orient="horz" pos="2886">
          <p15:clr>
            <a:srgbClr val="FBAE40"/>
          </p15:clr>
        </p15:guide>
        <p15:guide id="5" orient="horz" pos="3612">
          <p15:clr>
            <a:srgbClr val="FBAE40"/>
          </p15:clr>
        </p15:guide>
        <p15:guide id="6" orient="horz" pos="39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ver + Ver. + Koop.">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278" y="350591"/>
            <a:ext cx="1454726" cy="436418"/>
          </a:xfrm>
          <a:prstGeom prst="rect">
            <a:avLst/>
          </a:prstGeom>
        </p:spPr>
      </p:pic>
      <p:sp>
        <p:nvSpPr>
          <p:cNvPr id="6" name="Textfeld 5"/>
          <p:cNvSpPr txBox="1"/>
          <p:nvPr userDrawn="1"/>
        </p:nvSpPr>
        <p:spPr>
          <a:xfrm>
            <a:off x="3852582" y="399523"/>
            <a:ext cx="1445559" cy="338554"/>
          </a:xfrm>
          <a:prstGeom prst="rect">
            <a:avLst/>
          </a:prstGeom>
          <a:solidFill>
            <a:schemeClr val="accent5">
              <a:lumMod val="20000"/>
              <a:lumOff val="80000"/>
            </a:schemeClr>
          </a:solidFill>
        </p:spPr>
        <p:txBody>
          <a:bodyPr wrap="square" rtlCol="0" anchor="ctr">
            <a:spAutoFit/>
          </a:bodyPr>
          <a:lstStyle/>
          <a:p>
            <a:pPr algn="ctr"/>
            <a:r>
              <a:rPr lang="de-DE" sz="800" dirty="0">
                <a:latin typeface="+mn-lt"/>
              </a:rPr>
              <a:t>Optional: Logo des Kooperationspartners</a:t>
            </a:r>
          </a:p>
        </p:txBody>
      </p:sp>
      <p:sp>
        <p:nvSpPr>
          <p:cNvPr id="7" name="Textfeld 6"/>
          <p:cNvSpPr txBox="1"/>
          <p:nvPr userDrawn="1"/>
        </p:nvSpPr>
        <p:spPr>
          <a:xfrm>
            <a:off x="7304719" y="399523"/>
            <a:ext cx="1445559" cy="338554"/>
          </a:xfrm>
          <a:prstGeom prst="rect">
            <a:avLst/>
          </a:prstGeom>
          <a:solidFill>
            <a:schemeClr val="accent5">
              <a:lumMod val="20000"/>
              <a:lumOff val="80000"/>
            </a:schemeClr>
          </a:solidFill>
        </p:spPr>
        <p:txBody>
          <a:bodyPr wrap="square" rtlCol="0" anchor="ctr">
            <a:spAutoFit/>
          </a:bodyPr>
          <a:lstStyle/>
          <a:p>
            <a:pPr algn="ctr"/>
            <a:r>
              <a:rPr lang="de-DE" sz="800" dirty="0"/>
              <a:t>Optional: Logo des Veranstalters</a:t>
            </a:r>
          </a:p>
        </p:txBody>
      </p:sp>
      <p:sp>
        <p:nvSpPr>
          <p:cNvPr id="13" name="Rechteck 12"/>
          <p:cNvSpPr/>
          <p:nvPr/>
        </p:nvSpPr>
        <p:spPr>
          <a:xfrm>
            <a:off x="0" y="399663"/>
            <a:ext cx="43200" cy="338414"/>
          </a:xfrm>
          <a:prstGeom prst="rect">
            <a:avLst/>
          </a:prstGeom>
          <a:solidFill>
            <a:srgbClr val="692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58696" y="399663"/>
            <a:ext cx="43200" cy="338414"/>
          </a:xfrm>
          <a:prstGeom prst="rect">
            <a:avLst/>
          </a:prstGeom>
          <a:solidFill>
            <a:srgbClr val="89B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143103" y="399663"/>
            <a:ext cx="43200" cy="338414"/>
          </a:xfrm>
          <a:prstGeom prst="rec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261449" y="399662"/>
            <a:ext cx="43200" cy="338400"/>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Bild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0" y="1628475"/>
            <a:ext cx="4320000" cy="1296000"/>
          </a:xfrm>
          <a:prstGeom prst="rect">
            <a:avLst/>
          </a:prstGeom>
        </p:spPr>
      </p:pic>
      <p:sp>
        <p:nvSpPr>
          <p:cNvPr id="12" name="Rechteck 11"/>
          <p:cNvSpPr/>
          <p:nvPr userDrawn="1"/>
        </p:nvSpPr>
        <p:spPr>
          <a:xfrm>
            <a:off x="0" y="0"/>
            <a:ext cx="9144000" cy="11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userDrawn="1"/>
        </p:nvSpPr>
        <p:spPr>
          <a:xfrm>
            <a:off x="5465928" y="4203525"/>
            <a:ext cx="1937840" cy="756000"/>
          </a:xfrm>
          <a:prstGeom prst="rect">
            <a:avLst/>
          </a:prstGeom>
          <a:solidFill>
            <a:schemeClr val="accent5">
              <a:lumMod val="20000"/>
              <a:lumOff val="80000"/>
            </a:schemeClr>
          </a:solidFill>
        </p:spPr>
        <p:txBody>
          <a:bodyPr wrap="square" rtlCol="0" anchor="ctr">
            <a:spAutoFit/>
          </a:bodyPr>
          <a:lstStyle/>
          <a:p>
            <a:pPr algn="ctr"/>
            <a:r>
              <a:rPr lang="de-DE" sz="800" dirty="0">
                <a:latin typeface="+mn-lt"/>
              </a:rPr>
              <a:t>Optional: Logo des Kooperationspartners</a:t>
            </a:r>
          </a:p>
        </p:txBody>
      </p:sp>
      <p:sp>
        <p:nvSpPr>
          <p:cNvPr id="22" name="Textfeld 21"/>
          <p:cNvSpPr txBox="1"/>
          <p:nvPr userDrawn="1"/>
        </p:nvSpPr>
        <p:spPr>
          <a:xfrm>
            <a:off x="1663853" y="4203525"/>
            <a:ext cx="1937840" cy="756000"/>
          </a:xfrm>
          <a:prstGeom prst="rect">
            <a:avLst/>
          </a:prstGeom>
          <a:solidFill>
            <a:schemeClr val="accent5">
              <a:lumMod val="20000"/>
              <a:lumOff val="80000"/>
            </a:schemeClr>
          </a:solidFill>
        </p:spPr>
        <p:txBody>
          <a:bodyPr wrap="square" rtlCol="0" anchor="ctr">
            <a:spAutoFit/>
          </a:bodyPr>
          <a:lstStyle/>
          <a:p>
            <a:pPr algn="ctr"/>
            <a:r>
              <a:rPr lang="de-DE" sz="800" dirty="0"/>
              <a:t>Optional: Logo des Veranstalters</a:t>
            </a:r>
          </a:p>
        </p:txBody>
      </p:sp>
      <p:sp>
        <p:nvSpPr>
          <p:cNvPr id="14" name="Rechteck 13"/>
          <p:cNvSpPr/>
          <p:nvPr userDrawn="1"/>
        </p:nvSpPr>
        <p:spPr>
          <a:xfrm>
            <a:off x="7815783" y="1788404"/>
            <a:ext cx="115057" cy="976141"/>
          </a:xfrm>
          <a:prstGeom prst="rect">
            <a:avLst/>
          </a:prstGeom>
          <a:solidFill>
            <a:srgbClr val="692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userDrawn="1"/>
        </p:nvSpPr>
        <p:spPr>
          <a:xfrm>
            <a:off x="7930840" y="1847850"/>
            <a:ext cx="45719" cy="916695"/>
          </a:xfrm>
          <a:prstGeom prst="rect">
            <a:avLst/>
          </a:prstGeom>
          <a:solidFill>
            <a:srgbClr val="89B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userDrawn="1"/>
        </p:nvSpPr>
        <p:spPr>
          <a:xfrm>
            <a:off x="8045897" y="1822450"/>
            <a:ext cx="68336" cy="942092"/>
          </a:xfrm>
          <a:prstGeom prst="rec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userDrawn="1"/>
        </p:nvSpPr>
        <p:spPr>
          <a:xfrm>
            <a:off x="7976560" y="1917700"/>
            <a:ext cx="69338" cy="846842"/>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userDrawn="1"/>
        </p:nvSpPr>
        <p:spPr>
          <a:xfrm>
            <a:off x="6881359" y="1788404"/>
            <a:ext cx="941445" cy="976141"/>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
        <p:nvSpPr>
          <p:cNvPr id="24" name="Rechteck 23"/>
          <p:cNvSpPr/>
          <p:nvPr userDrawn="1"/>
        </p:nvSpPr>
        <p:spPr>
          <a:xfrm>
            <a:off x="0" y="1788404"/>
            <a:ext cx="2274330" cy="976141"/>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
        <p:nvSpPr>
          <p:cNvPr id="25" name="Rechteck 24"/>
          <p:cNvSpPr/>
          <p:nvPr userDrawn="1"/>
        </p:nvSpPr>
        <p:spPr>
          <a:xfrm>
            <a:off x="0" y="5732461"/>
            <a:ext cx="9144000" cy="11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1290193"/>
      </p:ext>
    </p:extLst>
  </p:cSld>
  <p:clrMapOvr>
    <a:masterClrMapping/>
  </p:clrMapOvr>
  <p:extLst mod="1">
    <p:ext uri="{DCECCB84-F9BA-43D5-87BE-67443E8EF086}">
      <p15:sldGuideLst xmlns:p15="http://schemas.microsoft.com/office/powerpoint/2012/main">
        <p15:guide id="1" orient="horz" pos="1434">
          <p15:clr>
            <a:srgbClr val="FBAE40"/>
          </p15:clr>
        </p15:guide>
        <p15:guide id="2" orient="horz" pos="709">
          <p15:clr>
            <a:srgbClr val="FBAE40"/>
          </p15:clr>
        </p15:guide>
        <p15:guide id="3" orient="horz" pos="368">
          <p15:clr>
            <a:srgbClr val="FBAE40"/>
          </p15:clr>
        </p15:guide>
        <p15:guide id="4" orient="horz" pos="2886">
          <p15:clr>
            <a:srgbClr val="FBAE40"/>
          </p15:clr>
        </p15:guide>
        <p15:guide id="5" orient="horz" pos="3612">
          <p15:clr>
            <a:srgbClr val="FBAE40"/>
          </p15:clr>
        </p15:guide>
        <p15:guide id="6" orient="horz" pos="39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Schlussfolie">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278" y="350591"/>
            <a:ext cx="1454726" cy="436418"/>
          </a:xfrm>
          <a:prstGeom prst="rect">
            <a:avLst/>
          </a:prstGeom>
        </p:spPr>
      </p:pic>
      <p:sp>
        <p:nvSpPr>
          <p:cNvPr id="6" name="Textfeld 5"/>
          <p:cNvSpPr txBox="1"/>
          <p:nvPr userDrawn="1"/>
        </p:nvSpPr>
        <p:spPr>
          <a:xfrm>
            <a:off x="3852582" y="399523"/>
            <a:ext cx="1445559" cy="338554"/>
          </a:xfrm>
          <a:prstGeom prst="rect">
            <a:avLst/>
          </a:prstGeom>
          <a:solidFill>
            <a:schemeClr val="accent5">
              <a:lumMod val="20000"/>
              <a:lumOff val="80000"/>
            </a:schemeClr>
          </a:solidFill>
        </p:spPr>
        <p:txBody>
          <a:bodyPr wrap="square" rtlCol="0" anchor="ctr">
            <a:spAutoFit/>
          </a:bodyPr>
          <a:lstStyle/>
          <a:p>
            <a:pPr algn="ctr"/>
            <a:r>
              <a:rPr lang="de-DE" sz="800" dirty="0">
                <a:latin typeface="+mn-lt"/>
              </a:rPr>
              <a:t>Optional: Logo des Kooperationspartners</a:t>
            </a:r>
          </a:p>
        </p:txBody>
      </p:sp>
      <p:sp>
        <p:nvSpPr>
          <p:cNvPr id="7" name="Textfeld 6"/>
          <p:cNvSpPr txBox="1"/>
          <p:nvPr userDrawn="1"/>
        </p:nvSpPr>
        <p:spPr>
          <a:xfrm>
            <a:off x="7304719" y="399523"/>
            <a:ext cx="1445559" cy="338554"/>
          </a:xfrm>
          <a:prstGeom prst="rect">
            <a:avLst/>
          </a:prstGeom>
          <a:solidFill>
            <a:schemeClr val="accent5">
              <a:lumMod val="20000"/>
              <a:lumOff val="80000"/>
            </a:schemeClr>
          </a:solidFill>
        </p:spPr>
        <p:txBody>
          <a:bodyPr wrap="square" rtlCol="0" anchor="ctr">
            <a:spAutoFit/>
          </a:bodyPr>
          <a:lstStyle/>
          <a:p>
            <a:pPr algn="ctr"/>
            <a:r>
              <a:rPr lang="de-DE" sz="800" dirty="0"/>
              <a:t>Optional: Logo des Veranstalters</a:t>
            </a:r>
          </a:p>
        </p:txBody>
      </p:sp>
      <p:sp>
        <p:nvSpPr>
          <p:cNvPr id="13" name="Rechteck 12"/>
          <p:cNvSpPr/>
          <p:nvPr/>
        </p:nvSpPr>
        <p:spPr>
          <a:xfrm>
            <a:off x="0" y="399663"/>
            <a:ext cx="43200" cy="338414"/>
          </a:xfrm>
          <a:prstGeom prst="rect">
            <a:avLst/>
          </a:prstGeom>
          <a:solidFill>
            <a:srgbClr val="692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58696" y="399663"/>
            <a:ext cx="43200" cy="338414"/>
          </a:xfrm>
          <a:prstGeom prst="rect">
            <a:avLst/>
          </a:prstGeom>
          <a:solidFill>
            <a:srgbClr val="89B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143103" y="399663"/>
            <a:ext cx="43200" cy="338414"/>
          </a:xfrm>
          <a:prstGeom prst="rec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261449" y="399662"/>
            <a:ext cx="43200" cy="338400"/>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Bild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0" y="1628475"/>
            <a:ext cx="4320000" cy="1296000"/>
          </a:xfrm>
          <a:prstGeom prst="rect">
            <a:avLst/>
          </a:prstGeom>
        </p:spPr>
      </p:pic>
      <p:sp>
        <p:nvSpPr>
          <p:cNvPr id="12" name="Rechteck 11"/>
          <p:cNvSpPr/>
          <p:nvPr userDrawn="1"/>
        </p:nvSpPr>
        <p:spPr>
          <a:xfrm>
            <a:off x="0" y="0"/>
            <a:ext cx="9144000" cy="11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userDrawn="1"/>
        </p:nvSpPr>
        <p:spPr>
          <a:xfrm>
            <a:off x="7815783" y="1788404"/>
            <a:ext cx="115057" cy="976141"/>
          </a:xfrm>
          <a:prstGeom prst="rect">
            <a:avLst/>
          </a:prstGeom>
          <a:solidFill>
            <a:srgbClr val="692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userDrawn="1"/>
        </p:nvSpPr>
        <p:spPr>
          <a:xfrm>
            <a:off x="7930840" y="1847850"/>
            <a:ext cx="45719" cy="916695"/>
          </a:xfrm>
          <a:prstGeom prst="rect">
            <a:avLst/>
          </a:prstGeom>
          <a:solidFill>
            <a:srgbClr val="89B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userDrawn="1"/>
        </p:nvSpPr>
        <p:spPr>
          <a:xfrm>
            <a:off x="8045897" y="1822450"/>
            <a:ext cx="68336" cy="942092"/>
          </a:xfrm>
          <a:prstGeom prst="rec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userDrawn="1"/>
        </p:nvSpPr>
        <p:spPr>
          <a:xfrm>
            <a:off x="7976560" y="1917700"/>
            <a:ext cx="69338" cy="846842"/>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userDrawn="1"/>
        </p:nvSpPr>
        <p:spPr>
          <a:xfrm>
            <a:off x="6881359" y="1788404"/>
            <a:ext cx="941445" cy="976141"/>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
        <p:nvSpPr>
          <p:cNvPr id="22" name="Rechteck 21"/>
          <p:cNvSpPr/>
          <p:nvPr userDrawn="1"/>
        </p:nvSpPr>
        <p:spPr>
          <a:xfrm>
            <a:off x="0" y="1788404"/>
            <a:ext cx="2274330" cy="976141"/>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
        <p:nvSpPr>
          <p:cNvPr id="24" name="Rechteck 23"/>
          <p:cNvSpPr/>
          <p:nvPr userDrawn="1"/>
        </p:nvSpPr>
        <p:spPr>
          <a:xfrm>
            <a:off x="0" y="5732461"/>
            <a:ext cx="9144000" cy="11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userDrawn="1"/>
        </p:nvSpPr>
        <p:spPr>
          <a:xfrm>
            <a:off x="-1" y="6567479"/>
            <a:ext cx="9144000" cy="45719"/>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userDrawn="1"/>
        </p:nvSpPr>
        <p:spPr>
          <a:xfrm>
            <a:off x="0" y="6612255"/>
            <a:ext cx="9144000" cy="245745"/>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
        <p:nvSpPr>
          <p:cNvPr id="27" name="Foliennummernplatzhalter 10"/>
          <p:cNvSpPr txBox="1">
            <a:spLocks/>
          </p:cNvSpPr>
          <p:nvPr userDrawn="1"/>
        </p:nvSpPr>
        <p:spPr>
          <a:xfrm>
            <a:off x="391277" y="6612255"/>
            <a:ext cx="6315045" cy="245745"/>
          </a:xfrm>
          <a:prstGeom prst="rect">
            <a:avLst/>
          </a:prstGeom>
        </p:spPr>
        <p:txBody>
          <a:bodyPr anchor="ctr"/>
          <a:lstStyle>
            <a:defPPr>
              <a:defRPr lang="de-DE"/>
            </a:defPPr>
            <a:lvl1pPr marL="0" algn="r" defTabSz="685800" rtl="0" eaLnBrk="1" latinLnBrk="0" hangingPunct="1">
              <a:defRPr sz="100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de-DE" sz="900" dirty="0"/>
              <a:t>Autor, Vortragstitel</a:t>
            </a:r>
          </a:p>
        </p:txBody>
      </p:sp>
      <p:sp>
        <p:nvSpPr>
          <p:cNvPr id="28" name="Foliennummernplatzhalter 10"/>
          <p:cNvSpPr txBox="1">
            <a:spLocks/>
          </p:cNvSpPr>
          <p:nvPr userDrawn="1"/>
        </p:nvSpPr>
        <p:spPr>
          <a:xfrm>
            <a:off x="6805330" y="6611599"/>
            <a:ext cx="1141559" cy="245745"/>
          </a:xfrm>
          <a:prstGeom prst="rect">
            <a:avLst/>
          </a:prstGeom>
          <a:noFill/>
        </p:spPr>
        <p:txBody>
          <a:bodyPr anchor="ctr"/>
          <a:lstStyle>
            <a:defPPr>
              <a:defRPr lang="de-DE"/>
            </a:defPPr>
            <a:lvl1pPr marL="0" algn="r" defTabSz="685800" rtl="0" eaLnBrk="1" latinLnBrk="0" hangingPunct="1">
              <a:defRPr sz="90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8BBDCF9-3A7F-1144-B53A-722330891C88}" type="datetime4">
              <a:rPr lang="de-DE" smtClean="0"/>
              <a:t>5. April 2019</a:t>
            </a:fld>
            <a:endParaRPr lang="de-DE" dirty="0"/>
          </a:p>
        </p:txBody>
      </p:sp>
      <p:sp>
        <p:nvSpPr>
          <p:cNvPr id="29" name="Textfeld 28"/>
          <p:cNvSpPr txBox="1"/>
          <p:nvPr userDrawn="1"/>
        </p:nvSpPr>
        <p:spPr>
          <a:xfrm>
            <a:off x="7946889" y="6617806"/>
            <a:ext cx="803389" cy="230832"/>
          </a:xfrm>
          <a:prstGeom prst="rect">
            <a:avLst/>
          </a:prstGeom>
          <a:noFill/>
        </p:spPr>
        <p:txBody>
          <a:bodyPr wrap="square" rtlCol="0">
            <a:spAutoFit/>
          </a:bodyPr>
          <a:lstStyle/>
          <a:p>
            <a:pPr algn="r"/>
            <a:fld id="{9262ADD5-94A1-C54B-8AA1-0FFDE3595586}" type="slidenum">
              <a:rPr lang="de-DE" sz="900" smtClean="0">
                <a:solidFill>
                  <a:schemeClr val="bg1"/>
                </a:solidFill>
              </a:rPr>
              <a:pPr algn="r"/>
              <a:t>‹Nr.›</a:t>
            </a:fld>
            <a:endParaRPr lang="de-DE" sz="900" dirty="0">
              <a:solidFill>
                <a:schemeClr val="bg1"/>
              </a:solidFill>
            </a:endParaRPr>
          </a:p>
        </p:txBody>
      </p:sp>
    </p:spTree>
    <p:extLst>
      <p:ext uri="{BB962C8B-B14F-4D97-AF65-F5344CB8AC3E}">
        <p14:creationId xmlns:p14="http://schemas.microsoft.com/office/powerpoint/2010/main" val="1475954809"/>
      </p:ext>
    </p:extLst>
  </p:cSld>
  <p:clrMapOvr>
    <a:masterClrMapping/>
  </p:clrMapOvr>
  <p:extLst mod="1">
    <p:ext uri="{DCECCB84-F9BA-43D5-87BE-67443E8EF086}">
      <p15:sldGuideLst xmlns:p15="http://schemas.microsoft.com/office/powerpoint/2012/main">
        <p15:guide id="1" orient="horz" pos="1434">
          <p15:clr>
            <a:srgbClr val="FBAE40"/>
          </p15:clr>
        </p15:guide>
        <p15:guide id="2" orient="horz" pos="709">
          <p15:clr>
            <a:srgbClr val="FBAE40"/>
          </p15:clr>
        </p15:guide>
        <p15:guide id="3" orient="horz" pos="368">
          <p15:clr>
            <a:srgbClr val="FBAE40"/>
          </p15:clr>
        </p15:guide>
        <p15:guide id="4" orient="horz" pos="2886">
          <p15:clr>
            <a:srgbClr val="FBAE40"/>
          </p15:clr>
        </p15:guide>
        <p15:guide id="5" orient="horz" pos="3612">
          <p15:clr>
            <a:srgbClr val="FBAE40"/>
          </p15:clr>
        </p15:guide>
        <p15:guide id="6" orient="horz" pos="39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 Ver. + Koop.">
    <p:spTree>
      <p:nvGrpSpPr>
        <p:cNvPr id="1" name=""/>
        <p:cNvGrpSpPr/>
        <p:nvPr/>
      </p:nvGrpSpPr>
      <p:grpSpPr>
        <a:xfrm>
          <a:off x="0" y="0"/>
          <a:ext cx="0" cy="0"/>
          <a:chOff x="0" y="0"/>
          <a:chExt cx="0" cy="0"/>
        </a:xfrm>
      </p:grpSpPr>
      <p:sp>
        <p:nvSpPr>
          <p:cNvPr id="4" name="Foliennummernplatzhalter 10"/>
          <p:cNvSpPr>
            <a:spLocks noGrp="1"/>
          </p:cNvSpPr>
          <p:nvPr>
            <p:ph type="sldNum" sz="quarter" idx="4"/>
          </p:nvPr>
        </p:nvSpPr>
        <p:spPr>
          <a:xfrm>
            <a:off x="8045896" y="6612255"/>
            <a:ext cx="704381" cy="245745"/>
          </a:xfrm>
          <a:prstGeom prst="rect">
            <a:avLst/>
          </a:prstGeom>
        </p:spPr>
        <p:txBody>
          <a:bodyPr anchor="ctr"/>
          <a:lstStyle>
            <a:lvl1pPr algn="r">
              <a:defRPr sz="900">
                <a:solidFill>
                  <a:schemeClr val="bg1"/>
                </a:solidFill>
              </a:defRPr>
            </a:lvl1pPr>
          </a:lstStyle>
          <a:p>
            <a:fld id="{BB8556BB-5CA3-8E44-8172-47F2ABF5CF03}" type="slidenum">
              <a:rPr lang="de-DE" smtClean="0"/>
              <a:pPr/>
              <a:t>‹Nr.›</a:t>
            </a:fld>
            <a:endParaRPr lang="de-DE" dirty="0"/>
          </a:p>
        </p:txBody>
      </p:sp>
    </p:spTree>
    <p:extLst>
      <p:ext uri="{BB962C8B-B14F-4D97-AF65-F5344CB8AC3E}">
        <p14:creationId xmlns:p14="http://schemas.microsoft.com/office/powerpoint/2010/main" val="920185192"/>
      </p:ext>
    </p:extLst>
  </p:cSld>
  <p:clrMapOvr>
    <a:masterClrMapping/>
  </p:clrMapOvr>
  <p:extLst mod="1">
    <p:ext uri="{DCECCB84-F9BA-43D5-87BE-67443E8EF086}">
      <p15:sldGuideLst xmlns:p15="http://schemas.microsoft.com/office/powerpoint/2012/main">
        <p15:guide id="1" orient="horz" pos="1434">
          <p15:clr>
            <a:srgbClr val="FBAE40"/>
          </p15:clr>
        </p15:guide>
        <p15:guide id="2" orient="horz" pos="709">
          <p15:clr>
            <a:srgbClr val="FBAE40"/>
          </p15:clr>
        </p15:guide>
        <p15:guide id="3" orient="horz" pos="368">
          <p15:clr>
            <a:srgbClr val="FBAE40"/>
          </p15:clr>
        </p15:guide>
        <p15:guide id="4" orient="horz" pos="2886">
          <p15:clr>
            <a:srgbClr val="FBAE40"/>
          </p15:clr>
        </p15:guide>
        <p15:guide id="5" orient="horz" pos="3612">
          <p15:clr>
            <a:srgbClr val="FBAE40"/>
          </p15:clr>
        </p15:guide>
        <p15:guide id="6" orient="horz" pos="39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titel + Ver. + Koop.">
    <p:spTree>
      <p:nvGrpSpPr>
        <p:cNvPr id="1" name=""/>
        <p:cNvGrpSpPr/>
        <p:nvPr/>
      </p:nvGrpSpPr>
      <p:grpSpPr>
        <a:xfrm>
          <a:off x="0" y="0"/>
          <a:ext cx="0" cy="0"/>
          <a:chOff x="0" y="0"/>
          <a:chExt cx="0" cy="0"/>
        </a:xfrm>
      </p:grpSpPr>
      <p:sp>
        <p:nvSpPr>
          <p:cNvPr id="12" name="Title 1"/>
          <p:cNvSpPr>
            <a:spLocks noGrp="1"/>
          </p:cNvSpPr>
          <p:nvPr>
            <p:ph type="title"/>
          </p:nvPr>
        </p:nvSpPr>
        <p:spPr>
          <a:xfrm>
            <a:off x="391278" y="1709739"/>
            <a:ext cx="8359000" cy="1424029"/>
          </a:xfrm>
          <a:prstGeom prst="rect">
            <a:avLst/>
          </a:prstGeom>
        </p:spPr>
        <p:txBody>
          <a:bodyPr anchor="b"/>
          <a:lstStyle>
            <a:lvl1pPr>
              <a:defRPr sz="2800"/>
            </a:lvl1pPr>
          </a:lstStyle>
          <a:p>
            <a:r>
              <a:rPr lang="de-DE" dirty="0"/>
              <a:t>Mastertitelformat bearbeiten</a:t>
            </a:r>
            <a:endParaRPr lang="en-US" dirty="0"/>
          </a:p>
        </p:txBody>
      </p:sp>
      <p:sp>
        <p:nvSpPr>
          <p:cNvPr id="14" name="Text Placeholder 2"/>
          <p:cNvSpPr>
            <a:spLocks noGrp="1"/>
          </p:cNvSpPr>
          <p:nvPr>
            <p:ph type="body" idx="1"/>
          </p:nvPr>
        </p:nvSpPr>
        <p:spPr>
          <a:xfrm>
            <a:off x="391278" y="3429000"/>
            <a:ext cx="8359000" cy="2660651"/>
          </a:xfrm>
          <a:prstGeom prst="rect">
            <a:avLst/>
          </a:prstGeo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5" name="Foliennummernplatzhalter 10"/>
          <p:cNvSpPr>
            <a:spLocks noGrp="1"/>
          </p:cNvSpPr>
          <p:nvPr>
            <p:ph type="sldNum" sz="quarter" idx="4"/>
          </p:nvPr>
        </p:nvSpPr>
        <p:spPr>
          <a:xfrm>
            <a:off x="8045896" y="6612255"/>
            <a:ext cx="704381" cy="245745"/>
          </a:xfrm>
          <a:prstGeom prst="rect">
            <a:avLst/>
          </a:prstGeom>
        </p:spPr>
        <p:txBody>
          <a:bodyPr anchor="ctr"/>
          <a:lstStyle>
            <a:lvl1pPr algn="r">
              <a:defRPr sz="900">
                <a:solidFill>
                  <a:schemeClr val="bg1"/>
                </a:solidFill>
              </a:defRPr>
            </a:lvl1pPr>
          </a:lstStyle>
          <a:p>
            <a:fld id="{BB8556BB-5CA3-8E44-8172-47F2ABF5CF03}" type="slidenum">
              <a:rPr lang="de-DE" smtClean="0"/>
              <a:pPr/>
              <a:t>‹Nr.›</a:t>
            </a:fld>
            <a:endParaRPr lang="de-DE" dirty="0"/>
          </a:p>
        </p:txBody>
      </p:sp>
    </p:spTree>
    <p:extLst>
      <p:ext uri="{BB962C8B-B14F-4D97-AF65-F5344CB8AC3E}">
        <p14:creationId xmlns:p14="http://schemas.microsoft.com/office/powerpoint/2010/main" val="1470113452"/>
      </p:ext>
    </p:extLst>
  </p:cSld>
  <p:clrMapOvr>
    <a:masterClrMapping/>
  </p:clrMapOvr>
  <p:extLst mod="1">
    <p:ext uri="{DCECCB84-F9BA-43D5-87BE-67443E8EF086}">
      <p15:sldGuideLst xmlns:p15="http://schemas.microsoft.com/office/powerpoint/2012/main">
        <p15:guide id="1" orient="horz" pos="1434">
          <p15:clr>
            <a:srgbClr val="FBAE40"/>
          </p15:clr>
        </p15:guide>
        <p15:guide id="2" orient="horz" pos="709">
          <p15:clr>
            <a:srgbClr val="FBAE40"/>
          </p15:clr>
        </p15:guide>
        <p15:guide id="3" orient="horz" pos="368">
          <p15:clr>
            <a:srgbClr val="FBAE40"/>
          </p15:clr>
        </p15:guide>
        <p15:guide id="4" orient="horz" pos="2886">
          <p15:clr>
            <a:srgbClr val="FBAE40"/>
          </p15:clr>
        </p15:guide>
        <p15:guide id="5" orient="horz" pos="3612">
          <p15:clr>
            <a:srgbClr val="FBAE40"/>
          </p15:clr>
        </p15:guide>
        <p15:guide id="6" orient="horz" pos="3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Aufz. + Ver. + Koop.">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391278" y="2276474"/>
            <a:ext cx="8359000" cy="3997325"/>
          </a:xfrm>
          <a:prstGeom prst="rect">
            <a:avLst/>
          </a:prstGeom>
        </p:spPr>
        <p:txBody>
          <a:bodyPr>
            <a:normAutofit/>
          </a:bodyPr>
          <a:lstStyle>
            <a:lvl1pPr marL="228600" indent="-228600">
              <a:buClr>
                <a:srgbClr val="E84E0F"/>
              </a:buClr>
              <a:buFont typeface="Wingdings" charset="2"/>
              <a:buChar char="§"/>
              <a:defRPr sz="1800"/>
            </a:lvl1pPr>
            <a:lvl2pPr marL="685800" indent="-228600">
              <a:buClr>
                <a:srgbClr val="E84E0F"/>
              </a:buClr>
              <a:buFont typeface="Wingdings" charset="2"/>
              <a:buChar char="§"/>
              <a:defRPr sz="1600"/>
            </a:lvl2pPr>
            <a:lvl3pPr marL="1143000" indent="-228600">
              <a:buClr>
                <a:srgbClr val="E84E0F"/>
              </a:buClr>
              <a:buFont typeface="Wingdings" charset="2"/>
              <a:buChar char="§"/>
              <a:defRPr sz="1400"/>
            </a:lvl3pPr>
            <a:lvl4pPr marL="1600200" indent="-228600">
              <a:buClr>
                <a:srgbClr val="E84E0F"/>
              </a:buClr>
              <a:buFont typeface="Wingdings" charset="2"/>
              <a:buChar char="§"/>
              <a:defRPr sz="1200"/>
            </a:lvl4pPr>
            <a:lvl5pPr marL="2057400" indent="-228600">
              <a:buClr>
                <a:srgbClr val="E84E0F"/>
              </a:buClr>
              <a:buFont typeface="Wingdings" charset="2"/>
              <a:buChar char="§"/>
              <a:defRPr sz="10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2" name="Title Placeholder 1"/>
          <p:cNvSpPr>
            <a:spLocks noGrp="1"/>
          </p:cNvSpPr>
          <p:nvPr>
            <p:ph type="title"/>
          </p:nvPr>
        </p:nvSpPr>
        <p:spPr>
          <a:xfrm>
            <a:off x="391278" y="1125538"/>
            <a:ext cx="8359000" cy="953985"/>
          </a:xfrm>
          <a:prstGeom prst="rect">
            <a:avLst/>
          </a:prstGeom>
        </p:spPr>
        <p:txBody>
          <a:bodyPr vert="horz" lIns="91440" tIns="45720" rIns="91440" bIns="45720" rtlCol="0" anchor="t">
            <a:normAutofit/>
          </a:bodyPr>
          <a:lstStyle>
            <a:lvl1pPr>
              <a:defRPr sz="2000"/>
            </a:lvl1pPr>
          </a:lstStyle>
          <a:p>
            <a:r>
              <a:rPr lang="de-DE" dirty="0"/>
              <a:t>Mastertitelformat bearbeiten</a:t>
            </a:r>
            <a:endParaRPr lang="en-US" dirty="0"/>
          </a:p>
        </p:txBody>
      </p:sp>
      <p:sp>
        <p:nvSpPr>
          <p:cNvPr id="5" name="Foliennummernplatzhalter 10"/>
          <p:cNvSpPr>
            <a:spLocks noGrp="1"/>
          </p:cNvSpPr>
          <p:nvPr>
            <p:ph type="sldNum" sz="quarter" idx="4"/>
          </p:nvPr>
        </p:nvSpPr>
        <p:spPr>
          <a:xfrm>
            <a:off x="8045896" y="6612255"/>
            <a:ext cx="704381" cy="245745"/>
          </a:xfrm>
          <a:prstGeom prst="rect">
            <a:avLst/>
          </a:prstGeom>
        </p:spPr>
        <p:txBody>
          <a:bodyPr anchor="ctr"/>
          <a:lstStyle>
            <a:lvl1pPr algn="r">
              <a:defRPr sz="900">
                <a:solidFill>
                  <a:schemeClr val="bg1"/>
                </a:solidFill>
              </a:defRPr>
            </a:lvl1pPr>
          </a:lstStyle>
          <a:p>
            <a:fld id="{BB8556BB-5CA3-8E44-8172-47F2ABF5CF03}" type="slidenum">
              <a:rPr lang="de-DE" smtClean="0"/>
              <a:pPr/>
              <a:t>‹Nr.›</a:t>
            </a:fld>
            <a:endParaRPr lang="de-DE" dirty="0"/>
          </a:p>
        </p:txBody>
      </p:sp>
    </p:spTree>
    <p:extLst>
      <p:ext uri="{BB962C8B-B14F-4D97-AF65-F5344CB8AC3E}">
        <p14:creationId xmlns:p14="http://schemas.microsoft.com/office/powerpoint/2010/main" val="1918736578"/>
      </p:ext>
    </p:extLst>
  </p:cSld>
  <p:clrMapOvr>
    <a:masterClrMapping/>
  </p:clrMapOvr>
  <p:extLst mod="1">
    <p:ext uri="{DCECCB84-F9BA-43D5-87BE-67443E8EF086}">
      <p15:sldGuideLst xmlns:p15="http://schemas.microsoft.com/office/powerpoint/2012/main">
        <p15:guide id="1" orient="horz" pos="1434" userDrawn="1">
          <p15:clr>
            <a:srgbClr val="FBAE40"/>
          </p15:clr>
        </p15:guide>
        <p15:guide id="2" orient="horz" pos="709" userDrawn="1">
          <p15:clr>
            <a:srgbClr val="FBAE40"/>
          </p15:clr>
        </p15:guide>
        <p15:guide id="3" orient="horz" pos="368" userDrawn="1">
          <p15:clr>
            <a:srgbClr val="FBAE40"/>
          </p15:clr>
        </p15:guide>
        <p15:guide id="4" orient="horz" pos="2886" userDrawn="1">
          <p15:clr>
            <a:srgbClr val="FBAE40"/>
          </p15:clr>
        </p15:guide>
        <p15:guide id="5" orient="horz" pos="3612" userDrawn="1">
          <p15:clr>
            <a:srgbClr val="FBAE40"/>
          </p15:clr>
        </p15:guide>
        <p15:guide id="6" orient="horz" pos="39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a:xfrm>
            <a:off x="8045896" y="6612255"/>
            <a:ext cx="704381" cy="245745"/>
          </a:xfrm>
          <a:prstGeom prst="rect">
            <a:avLst/>
          </a:prstGeom>
        </p:spPr>
        <p:txBody>
          <a:bodyPr/>
          <a:lstStyle/>
          <a:p>
            <a:fld id="{BB8556BB-5CA3-8E44-8172-47F2ABF5CF03}" type="slidenum">
              <a:rPr lang="de-DE" smtClean="0"/>
              <a:pPr/>
              <a:t>‹Nr.›</a:t>
            </a:fld>
            <a:endParaRPr lang="de-DE" dirty="0"/>
          </a:p>
        </p:txBody>
      </p:sp>
      <p:sp>
        <p:nvSpPr>
          <p:cNvPr id="4" name="Title Placeholder 1"/>
          <p:cNvSpPr txBox="1">
            <a:spLocks/>
          </p:cNvSpPr>
          <p:nvPr userDrawn="1"/>
        </p:nvSpPr>
        <p:spPr>
          <a:xfrm>
            <a:off x="391278" y="1125538"/>
            <a:ext cx="8359000" cy="95398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kern="1200">
                <a:solidFill>
                  <a:schemeClr val="tx1"/>
                </a:solidFill>
                <a:latin typeface="+mn-lt"/>
                <a:ea typeface="+mj-ea"/>
                <a:cs typeface="+mj-cs"/>
              </a:defRPr>
            </a:lvl1pPr>
          </a:lstStyle>
          <a:p>
            <a:r>
              <a:rPr lang="de-DE"/>
              <a:t>Mastertitelformat bearbeiten</a:t>
            </a:r>
            <a:endParaRPr lang="en-US" dirty="0"/>
          </a:p>
        </p:txBody>
      </p:sp>
    </p:spTree>
    <p:extLst>
      <p:ext uri="{BB962C8B-B14F-4D97-AF65-F5344CB8AC3E}">
        <p14:creationId xmlns:p14="http://schemas.microsoft.com/office/powerpoint/2010/main" val="645584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fzählung 1 + Ver + Koop.">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391278" y="2276474"/>
            <a:ext cx="4037847" cy="3997325"/>
          </a:xfrm>
          <a:prstGeom prst="rect">
            <a:avLst/>
          </a:prstGeom>
        </p:spPr>
        <p:txBody>
          <a:bodyPr>
            <a:normAutofit/>
          </a:bodyPr>
          <a:lstStyle>
            <a:lvl1pPr marL="228600" indent="-228600">
              <a:buClr>
                <a:srgbClr val="E84E0F"/>
              </a:buClr>
              <a:buFont typeface="Wingdings" charset="2"/>
              <a:buChar char="§"/>
              <a:defRPr sz="1800"/>
            </a:lvl1pPr>
            <a:lvl2pPr marL="685800" indent="-228600">
              <a:buClr>
                <a:srgbClr val="E84E0F"/>
              </a:buClr>
              <a:buFont typeface="Wingdings" charset="2"/>
              <a:buChar char="§"/>
              <a:defRPr sz="1600"/>
            </a:lvl2pPr>
            <a:lvl3pPr marL="1143000" indent="-228600">
              <a:buClr>
                <a:srgbClr val="E84E0F"/>
              </a:buClr>
              <a:buFont typeface="Wingdings" charset="2"/>
              <a:buChar char="§"/>
              <a:defRPr sz="1400"/>
            </a:lvl3pPr>
            <a:lvl4pPr>
              <a:defRPr sz="1200"/>
            </a:lvl4pPr>
            <a:lvl5pPr>
              <a:defRPr sz="1000"/>
            </a:lvl5pPr>
          </a:lstStyle>
          <a:p>
            <a:pPr lvl="0"/>
            <a:r>
              <a:rPr lang="de-DE" dirty="0"/>
              <a:t>Mastertextformat bearbeiten</a:t>
            </a:r>
          </a:p>
          <a:p>
            <a:pPr lvl="1"/>
            <a:r>
              <a:rPr lang="de-DE" dirty="0"/>
              <a:t>Zweite Ebene</a:t>
            </a:r>
          </a:p>
          <a:p>
            <a:pPr lvl="2"/>
            <a:r>
              <a:rPr lang="de-DE" dirty="0"/>
              <a:t>Dritte Ebene</a:t>
            </a:r>
          </a:p>
        </p:txBody>
      </p:sp>
      <p:sp>
        <p:nvSpPr>
          <p:cNvPr id="32" name="Title Placeholder 1"/>
          <p:cNvSpPr>
            <a:spLocks noGrp="1"/>
          </p:cNvSpPr>
          <p:nvPr>
            <p:ph type="title"/>
          </p:nvPr>
        </p:nvSpPr>
        <p:spPr>
          <a:xfrm>
            <a:off x="391277" y="1125536"/>
            <a:ext cx="4037847" cy="953985"/>
          </a:xfrm>
          <a:prstGeom prst="rect">
            <a:avLst/>
          </a:prstGeom>
        </p:spPr>
        <p:txBody>
          <a:bodyPr vert="horz" lIns="91440" tIns="45720" rIns="91440" bIns="45720" rtlCol="0" anchor="t">
            <a:normAutofit/>
          </a:bodyPr>
          <a:lstStyle>
            <a:lvl1pPr>
              <a:defRPr sz="2000"/>
            </a:lvl1pPr>
          </a:lstStyle>
          <a:p>
            <a:r>
              <a:rPr lang="de-DE" dirty="0"/>
              <a:t>Mastertitelformat bearbeiten</a:t>
            </a:r>
            <a:endParaRPr lang="en-US" dirty="0"/>
          </a:p>
        </p:txBody>
      </p:sp>
      <p:sp>
        <p:nvSpPr>
          <p:cNvPr id="5" name="Inhaltsplatzhalter 7"/>
          <p:cNvSpPr>
            <a:spLocks noGrp="1"/>
          </p:cNvSpPr>
          <p:nvPr>
            <p:ph sz="quarter" idx="14"/>
          </p:nvPr>
        </p:nvSpPr>
        <p:spPr>
          <a:xfrm>
            <a:off x="4712431" y="2276475"/>
            <a:ext cx="4037847" cy="3997325"/>
          </a:xfrm>
          <a:prstGeom prst="rect">
            <a:avLst/>
          </a:prstGeom>
        </p:spPr>
        <p:txBody>
          <a:bodyPr>
            <a:normAutofit/>
          </a:bodyPr>
          <a:lstStyle>
            <a:lvl1pPr marL="228600" indent="-228600">
              <a:buClr>
                <a:srgbClr val="E84E0F"/>
              </a:buClr>
              <a:buFont typeface="Wingdings" charset="2"/>
              <a:buChar char="§"/>
              <a:defRPr sz="1800"/>
            </a:lvl1pPr>
            <a:lvl2pPr marL="685800" indent="-228600">
              <a:buClr>
                <a:srgbClr val="E84E0F"/>
              </a:buClr>
              <a:buFont typeface="Wingdings" charset="2"/>
              <a:buChar char="§"/>
              <a:defRPr sz="1600"/>
            </a:lvl2pPr>
            <a:lvl3pPr marL="1143000" indent="-228600">
              <a:buClr>
                <a:srgbClr val="E84E0F"/>
              </a:buClr>
              <a:buFont typeface="Wingdings" charset="2"/>
              <a:buChar char="§"/>
              <a:defRPr sz="1400"/>
            </a:lvl3pPr>
            <a:lvl4pPr>
              <a:defRPr sz="1200"/>
            </a:lvl4pPr>
            <a:lvl5pPr>
              <a:defRPr sz="1000"/>
            </a:lvl5pPr>
          </a:lstStyle>
          <a:p>
            <a:pPr lvl="0"/>
            <a:r>
              <a:rPr lang="de-DE" dirty="0"/>
              <a:t>Mastertextformat bearbeiten</a:t>
            </a:r>
          </a:p>
          <a:p>
            <a:pPr lvl="1"/>
            <a:r>
              <a:rPr lang="de-DE" dirty="0"/>
              <a:t>Zweite Ebene</a:t>
            </a:r>
          </a:p>
          <a:p>
            <a:pPr lvl="2"/>
            <a:r>
              <a:rPr lang="de-DE" dirty="0"/>
              <a:t>Dritte Ebene</a:t>
            </a:r>
          </a:p>
        </p:txBody>
      </p:sp>
      <p:sp>
        <p:nvSpPr>
          <p:cNvPr id="12" name="Text Placeholder 4"/>
          <p:cNvSpPr>
            <a:spLocks noGrp="1"/>
          </p:cNvSpPr>
          <p:nvPr>
            <p:ph type="body" sz="quarter" idx="3"/>
          </p:nvPr>
        </p:nvSpPr>
        <p:spPr>
          <a:xfrm>
            <a:off x="4712431" y="1125535"/>
            <a:ext cx="4039200" cy="953985"/>
          </a:xfrm>
          <a:prstGeom prst="rect">
            <a:avLst/>
          </a:prstGeom>
        </p:spPr>
        <p:txBody>
          <a:bodyPr anchor="t" anchorCtr="0"/>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7" name="Foliennummernplatzhalter 10"/>
          <p:cNvSpPr>
            <a:spLocks noGrp="1"/>
          </p:cNvSpPr>
          <p:nvPr>
            <p:ph type="sldNum" sz="quarter" idx="4"/>
          </p:nvPr>
        </p:nvSpPr>
        <p:spPr>
          <a:xfrm>
            <a:off x="8045896" y="6612255"/>
            <a:ext cx="704381" cy="245745"/>
          </a:xfrm>
          <a:prstGeom prst="rect">
            <a:avLst/>
          </a:prstGeom>
        </p:spPr>
        <p:txBody>
          <a:bodyPr anchor="ctr"/>
          <a:lstStyle>
            <a:lvl1pPr algn="r">
              <a:defRPr sz="900">
                <a:solidFill>
                  <a:schemeClr val="bg1"/>
                </a:solidFill>
              </a:defRPr>
            </a:lvl1pPr>
          </a:lstStyle>
          <a:p>
            <a:fld id="{BB8556BB-5CA3-8E44-8172-47F2ABF5CF03}" type="slidenum">
              <a:rPr lang="de-DE" smtClean="0"/>
              <a:pPr/>
              <a:t>‹Nr.›</a:t>
            </a:fld>
            <a:endParaRPr lang="de-DE" dirty="0"/>
          </a:p>
        </p:txBody>
      </p:sp>
    </p:spTree>
    <p:extLst>
      <p:ext uri="{BB962C8B-B14F-4D97-AF65-F5344CB8AC3E}">
        <p14:creationId xmlns:p14="http://schemas.microsoft.com/office/powerpoint/2010/main" val="208368767"/>
      </p:ext>
    </p:extLst>
  </p:cSld>
  <p:clrMapOvr>
    <a:masterClrMapping/>
  </p:clrMapOvr>
  <p:extLst mod="1">
    <p:ext uri="{DCECCB84-F9BA-43D5-87BE-67443E8EF086}">
      <p15:sldGuideLst xmlns:p15="http://schemas.microsoft.com/office/powerpoint/2012/main">
        <p15:guide id="1" orient="horz" pos="1434">
          <p15:clr>
            <a:srgbClr val="FBAE40"/>
          </p15:clr>
        </p15:guide>
        <p15:guide id="2" orient="horz" pos="709">
          <p15:clr>
            <a:srgbClr val="FBAE40"/>
          </p15:clr>
        </p15:guide>
        <p15:guide id="3" orient="horz" pos="368">
          <p15:clr>
            <a:srgbClr val="FBAE40"/>
          </p15:clr>
        </p15:guide>
        <p15:guide id="4" orient="horz" pos="2886">
          <p15:clr>
            <a:srgbClr val="FBAE40"/>
          </p15:clr>
        </p15:guide>
        <p15:guide id="5" orient="horz" pos="3612">
          <p15:clr>
            <a:srgbClr val="FBAE40"/>
          </p15:clr>
        </p15:guide>
        <p15:guide id="6" orient="horz" pos="39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fzählung 2 + Ver + Koop.">
    <p:spTree>
      <p:nvGrpSpPr>
        <p:cNvPr id="1" name=""/>
        <p:cNvGrpSpPr/>
        <p:nvPr/>
      </p:nvGrpSpPr>
      <p:grpSpPr>
        <a:xfrm>
          <a:off x="0" y="0"/>
          <a:ext cx="0" cy="0"/>
          <a:chOff x="0" y="0"/>
          <a:chExt cx="0" cy="0"/>
        </a:xfrm>
      </p:grpSpPr>
      <p:sp>
        <p:nvSpPr>
          <p:cNvPr id="18" name="Title 1"/>
          <p:cNvSpPr>
            <a:spLocks noGrp="1"/>
          </p:cNvSpPr>
          <p:nvPr>
            <p:ph type="title"/>
          </p:nvPr>
        </p:nvSpPr>
        <p:spPr>
          <a:xfrm>
            <a:off x="391277" y="1125538"/>
            <a:ext cx="8359000" cy="931864"/>
          </a:xfrm>
          <a:prstGeom prst="rect">
            <a:avLst/>
          </a:prstGeom>
        </p:spPr>
        <p:txBody>
          <a:bodyPr anchor="t" anchorCtr="0"/>
          <a:lstStyle>
            <a:lvl1pPr>
              <a:defRPr sz="2000" baseline="0"/>
            </a:lvl1pPr>
          </a:lstStyle>
          <a:p>
            <a:r>
              <a:rPr lang="de-DE" dirty="0"/>
              <a:t>Mastertitelformat bearbeiten</a:t>
            </a:r>
            <a:endParaRPr lang="en-US" dirty="0"/>
          </a:p>
        </p:txBody>
      </p:sp>
      <p:sp>
        <p:nvSpPr>
          <p:cNvPr id="21" name="Text Placeholder 3"/>
          <p:cNvSpPr>
            <a:spLocks noGrp="1"/>
          </p:cNvSpPr>
          <p:nvPr>
            <p:ph type="body" sz="half" idx="2"/>
          </p:nvPr>
        </p:nvSpPr>
        <p:spPr>
          <a:xfrm>
            <a:off x="391277" y="2276474"/>
            <a:ext cx="3187742" cy="3997326"/>
          </a:xfrm>
          <a:prstGeom prst="rect">
            <a:avLst/>
          </a:prstGeom>
        </p:spPr>
        <p:txBody>
          <a:bodyPr/>
          <a:lstStyle>
            <a:lvl1pPr marL="0" indent="0">
              <a:buNone/>
              <a:defRPr sz="14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22" name="Content Placeholder 2"/>
          <p:cNvSpPr>
            <a:spLocks noGrp="1"/>
          </p:cNvSpPr>
          <p:nvPr>
            <p:ph idx="1"/>
          </p:nvPr>
        </p:nvSpPr>
        <p:spPr>
          <a:xfrm>
            <a:off x="3887390" y="2276474"/>
            <a:ext cx="4862887" cy="3997326"/>
          </a:xfrm>
          <a:prstGeom prst="rect">
            <a:avLst/>
          </a:prstGeom>
        </p:spPr>
        <p:txBody>
          <a:bodyPr/>
          <a:lstStyle>
            <a:lvl1pPr marL="228600" indent="-228600">
              <a:buClr>
                <a:srgbClr val="E84E0F"/>
              </a:buClr>
              <a:buFont typeface="Wingdings" charset="2"/>
              <a:buChar char="§"/>
              <a:defRPr sz="1400" baseline="0"/>
            </a:lvl1pPr>
            <a:lvl2pPr marL="685800" indent="-228600">
              <a:buClr>
                <a:srgbClr val="E84E0F"/>
              </a:buClr>
              <a:buFont typeface="Wingdings" charset="2"/>
              <a:buChar char="§"/>
              <a:defRPr sz="1200" baseline="0"/>
            </a:lvl2pPr>
            <a:lvl3pPr marL="1143000" indent="-228600">
              <a:buClr>
                <a:srgbClr val="E84E0F"/>
              </a:buClr>
              <a:buFont typeface="Wingdings" charset="2"/>
              <a:buChar char="§"/>
              <a:defRPr sz="1200" baseline="0"/>
            </a:lvl3pPr>
            <a:lvl4pPr>
              <a:defRPr sz="1200" baseline="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p:txBody>
      </p:sp>
      <p:sp>
        <p:nvSpPr>
          <p:cNvPr id="6" name="Foliennummernplatzhalter 10"/>
          <p:cNvSpPr>
            <a:spLocks noGrp="1"/>
          </p:cNvSpPr>
          <p:nvPr>
            <p:ph type="sldNum" sz="quarter" idx="4"/>
          </p:nvPr>
        </p:nvSpPr>
        <p:spPr>
          <a:xfrm>
            <a:off x="8045896" y="6612255"/>
            <a:ext cx="704381" cy="245745"/>
          </a:xfrm>
          <a:prstGeom prst="rect">
            <a:avLst/>
          </a:prstGeom>
        </p:spPr>
        <p:txBody>
          <a:bodyPr anchor="ctr"/>
          <a:lstStyle>
            <a:lvl1pPr algn="r">
              <a:defRPr sz="900">
                <a:solidFill>
                  <a:schemeClr val="bg1"/>
                </a:solidFill>
              </a:defRPr>
            </a:lvl1pPr>
          </a:lstStyle>
          <a:p>
            <a:fld id="{BB8556BB-5CA3-8E44-8172-47F2ABF5CF03}" type="slidenum">
              <a:rPr lang="de-DE" smtClean="0"/>
              <a:pPr/>
              <a:t>‹Nr.›</a:t>
            </a:fld>
            <a:endParaRPr lang="de-DE" dirty="0"/>
          </a:p>
        </p:txBody>
      </p:sp>
    </p:spTree>
    <p:extLst>
      <p:ext uri="{BB962C8B-B14F-4D97-AF65-F5344CB8AC3E}">
        <p14:creationId xmlns:p14="http://schemas.microsoft.com/office/powerpoint/2010/main" val="1087200528"/>
      </p:ext>
    </p:extLst>
  </p:cSld>
  <p:clrMapOvr>
    <a:masterClrMapping/>
  </p:clrMapOvr>
  <p:extLst mod="1">
    <p:ext uri="{DCECCB84-F9BA-43D5-87BE-67443E8EF086}">
      <p15:sldGuideLst xmlns:p15="http://schemas.microsoft.com/office/powerpoint/2012/main">
        <p15:guide id="1" orient="horz" pos="1434">
          <p15:clr>
            <a:srgbClr val="FBAE40"/>
          </p15:clr>
        </p15:guide>
        <p15:guide id="2" orient="horz" pos="709">
          <p15:clr>
            <a:srgbClr val="FBAE40"/>
          </p15:clr>
        </p15:guide>
        <p15:guide id="3" orient="horz" pos="368">
          <p15:clr>
            <a:srgbClr val="FBAE40"/>
          </p15:clr>
        </p15:guide>
        <p15:guide id="4" orient="horz" pos="2886">
          <p15:clr>
            <a:srgbClr val="FBAE40"/>
          </p15:clr>
        </p15:guide>
        <p15:guide id="5" orient="horz" pos="3612">
          <p15:clr>
            <a:srgbClr val="FBAE40"/>
          </p15:clr>
        </p15:guide>
        <p15:guide id="6" orient="horz" pos="39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91278" y="1709739"/>
            <a:ext cx="8359000" cy="1424029"/>
          </a:xfrm>
          <a:prstGeom prst="rect">
            <a:avLst/>
          </a:prstGeom>
        </p:spPr>
        <p:txBody>
          <a:bodyPr anchor="b"/>
          <a:lstStyle>
            <a:lvl1pPr>
              <a:defRPr sz="2800"/>
            </a:lvl1pPr>
          </a:lstStyle>
          <a:p>
            <a:r>
              <a:rPr lang="de-DE" dirty="0"/>
              <a:t>Mastertitelformat bearbeiten</a:t>
            </a:r>
            <a:endParaRPr lang="en-US" dirty="0"/>
          </a:p>
        </p:txBody>
      </p:sp>
      <p:sp>
        <p:nvSpPr>
          <p:cNvPr id="3" name="Text Placeholder 2"/>
          <p:cNvSpPr>
            <a:spLocks noGrp="1"/>
          </p:cNvSpPr>
          <p:nvPr>
            <p:ph type="body" idx="1"/>
          </p:nvPr>
        </p:nvSpPr>
        <p:spPr>
          <a:xfrm>
            <a:off x="391278" y="3429000"/>
            <a:ext cx="8359000" cy="2660651"/>
          </a:xfrm>
          <a:prstGeom prst="rect">
            <a:avLst/>
          </a:prstGeo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4" name="Textfeld 3"/>
          <p:cNvSpPr txBox="1"/>
          <p:nvPr userDrawn="1"/>
        </p:nvSpPr>
        <p:spPr>
          <a:xfrm>
            <a:off x="1040130" y="297180"/>
            <a:ext cx="184731" cy="300082"/>
          </a:xfrm>
          <a:prstGeom prst="rect">
            <a:avLst/>
          </a:prstGeom>
          <a:noFill/>
        </p:spPr>
        <p:txBody>
          <a:bodyPr wrap="none" rtlCol="0">
            <a:spAutoFit/>
          </a:bodyPr>
          <a:lstStyle/>
          <a:p>
            <a:endParaRPr lang="de-DE" dirty="0"/>
          </a:p>
        </p:txBody>
      </p:sp>
      <p:sp>
        <p:nvSpPr>
          <p:cNvPr id="8" name="Foliennummernplatzhalter 10"/>
          <p:cNvSpPr>
            <a:spLocks noGrp="1"/>
          </p:cNvSpPr>
          <p:nvPr>
            <p:ph type="sldNum" sz="quarter" idx="4"/>
          </p:nvPr>
        </p:nvSpPr>
        <p:spPr>
          <a:xfrm>
            <a:off x="8045896" y="6612255"/>
            <a:ext cx="704381" cy="245745"/>
          </a:xfrm>
          <a:prstGeom prst="rect">
            <a:avLst/>
          </a:prstGeom>
        </p:spPr>
        <p:txBody>
          <a:bodyPr anchor="ctr"/>
          <a:lstStyle>
            <a:lvl1pPr algn="r">
              <a:defRPr sz="900">
                <a:solidFill>
                  <a:schemeClr val="bg1"/>
                </a:solidFill>
              </a:defRPr>
            </a:lvl1pPr>
          </a:lstStyle>
          <a:p>
            <a:fld id="{BB8556BB-5CA3-8E44-8172-47F2ABF5CF03}" type="slidenum">
              <a:rPr lang="de-DE" smtClean="0"/>
              <a:pPr/>
              <a:t>‹Nr.›</a:t>
            </a:fld>
            <a:endParaRPr lang="de-DE" dirty="0"/>
          </a:p>
        </p:txBody>
      </p:sp>
    </p:spTree>
    <p:extLst>
      <p:ext uri="{BB962C8B-B14F-4D97-AF65-F5344CB8AC3E}">
        <p14:creationId xmlns:p14="http://schemas.microsoft.com/office/powerpoint/2010/main" val="343796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278" y="350591"/>
            <a:ext cx="1454726" cy="436418"/>
          </a:xfrm>
          <a:prstGeom prst="rect">
            <a:avLst/>
          </a:prstGeom>
        </p:spPr>
      </p:pic>
      <p:sp>
        <p:nvSpPr>
          <p:cNvPr id="6" name="Textfeld 5"/>
          <p:cNvSpPr txBox="1"/>
          <p:nvPr userDrawn="1"/>
        </p:nvSpPr>
        <p:spPr>
          <a:xfrm>
            <a:off x="3852582" y="399523"/>
            <a:ext cx="1445559" cy="338554"/>
          </a:xfrm>
          <a:prstGeom prst="rect">
            <a:avLst/>
          </a:prstGeom>
          <a:solidFill>
            <a:schemeClr val="accent5">
              <a:lumMod val="20000"/>
              <a:lumOff val="80000"/>
            </a:schemeClr>
          </a:solidFill>
        </p:spPr>
        <p:txBody>
          <a:bodyPr wrap="square" rtlCol="0" anchor="ctr">
            <a:spAutoFit/>
          </a:bodyPr>
          <a:lstStyle/>
          <a:p>
            <a:pPr algn="ctr"/>
            <a:r>
              <a:rPr lang="de-DE" sz="800" dirty="0">
                <a:latin typeface="+mn-lt"/>
              </a:rPr>
              <a:t>Optional: Logo des Kooperationspartners</a:t>
            </a:r>
          </a:p>
        </p:txBody>
      </p:sp>
      <p:sp>
        <p:nvSpPr>
          <p:cNvPr id="7" name="Textfeld 6"/>
          <p:cNvSpPr txBox="1"/>
          <p:nvPr userDrawn="1"/>
        </p:nvSpPr>
        <p:spPr>
          <a:xfrm>
            <a:off x="7304719" y="399523"/>
            <a:ext cx="1445559" cy="338554"/>
          </a:xfrm>
          <a:prstGeom prst="rect">
            <a:avLst/>
          </a:prstGeom>
          <a:solidFill>
            <a:schemeClr val="accent5">
              <a:lumMod val="20000"/>
              <a:lumOff val="80000"/>
            </a:schemeClr>
          </a:solidFill>
        </p:spPr>
        <p:txBody>
          <a:bodyPr wrap="square" rtlCol="0" anchor="ctr">
            <a:spAutoFit/>
          </a:bodyPr>
          <a:lstStyle/>
          <a:p>
            <a:pPr algn="ctr"/>
            <a:r>
              <a:rPr lang="de-DE" sz="800" dirty="0"/>
              <a:t>Optional: Logo des Veranstalters</a:t>
            </a:r>
          </a:p>
        </p:txBody>
      </p:sp>
      <p:sp>
        <p:nvSpPr>
          <p:cNvPr id="13" name="Rechteck 12"/>
          <p:cNvSpPr/>
          <p:nvPr/>
        </p:nvSpPr>
        <p:spPr>
          <a:xfrm>
            <a:off x="0" y="399663"/>
            <a:ext cx="43200" cy="338414"/>
          </a:xfrm>
          <a:prstGeom prst="rect">
            <a:avLst/>
          </a:prstGeom>
          <a:solidFill>
            <a:srgbClr val="692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58696" y="399663"/>
            <a:ext cx="43200" cy="338414"/>
          </a:xfrm>
          <a:prstGeom prst="rect">
            <a:avLst/>
          </a:prstGeom>
          <a:solidFill>
            <a:srgbClr val="89B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143103" y="399663"/>
            <a:ext cx="43200" cy="338414"/>
          </a:xfrm>
          <a:prstGeom prst="rec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261449" y="399662"/>
            <a:ext cx="43200" cy="338400"/>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Bild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0" y="2781000"/>
            <a:ext cx="4320000" cy="1296000"/>
          </a:xfrm>
          <a:prstGeom prst="rect">
            <a:avLst/>
          </a:prstGeom>
        </p:spPr>
      </p:pic>
      <p:sp>
        <p:nvSpPr>
          <p:cNvPr id="12" name="Rechteck 11"/>
          <p:cNvSpPr/>
          <p:nvPr userDrawn="1"/>
        </p:nvSpPr>
        <p:spPr>
          <a:xfrm>
            <a:off x="0" y="0"/>
            <a:ext cx="9144000" cy="11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userDrawn="1"/>
        </p:nvSpPr>
        <p:spPr>
          <a:xfrm>
            <a:off x="7815784" y="2940929"/>
            <a:ext cx="115057" cy="976141"/>
          </a:xfrm>
          <a:prstGeom prst="rect">
            <a:avLst/>
          </a:prstGeom>
          <a:solidFill>
            <a:srgbClr val="692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userDrawn="1"/>
        </p:nvSpPr>
        <p:spPr>
          <a:xfrm>
            <a:off x="7930841" y="3000375"/>
            <a:ext cx="45719" cy="916695"/>
          </a:xfrm>
          <a:prstGeom prst="rect">
            <a:avLst/>
          </a:prstGeom>
          <a:solidFill>
            <a:srgbClr val="89B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userDrawn="1"/>
        </p:nvSpPr>
        <p:spPr>
          <a:xfrm>
            <a:off x="8045898" y="2974975"/>
            <a:ext cx="68336" cy="942092"/>
          </a:xfrm>
          <a:prstGeom prst="rec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userDrawn="1"/>
        </p:nvSpPr>
        <p:spPr>
          <a:xfrm>
            <a:off x="7976561" y="3070225"/>
            <a:ext cx="69338" cy="846842"/>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userDrawn="1"/>
        </p:nvSpPr>
        <p:spPr>
          <a:xfrm>
            <a:off x="6881360" y="2940929"/>
            <a:ext cx="941445" cy="976141"/>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
        <p:nvSpPr>
          <p:cNvPr id="18" name="Rechteck 17"/>
          <p:cNvSpPr/>
          <p:nvPr userDrawn="1"/>
        </p:nvSpPr>
        <p:spPr>
          <a:xfrm>
            <a:off x="1" y="2940929"/>
            <a:ext cx="2274330" cy="976141"/>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
        <p:nvSpPr>
          <p:cNvPr id="22" name="Rechteck 21"/>
          <p:cNvSpPr/>
          <p:nvPr userDrawn="1"/>
        </p:nvSpPr>
        <p:spPr>
          <a:xfrm>
            <a:off x="0" y="5732461"/>
            <a:ext cx="9144000" cy="11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86039425"/>
      </p:ext>
    </p:extLst>
  </p:cSld>
  <p:clrMapOvr>
    <a:masterClrMapping/>
  </p:clrMapOvr>
  <p:extLst mod="1">
    <p:ext uri="{DCECCB84-F9BA-43D5-87BE-67443E8EF086}">
      <p15:sldGuideLst xmlns:p15="http://schemas.microsoft.com/office/powerpoint/2012/main">
        <p15:guide id="1" orient="horz" pos="1434">
          <p15:clr>
            <a:srgbClr val="FBAE40"/>
          </p15:clr>
        </p15:guide>
        <p15:guide id="2" orient="horz" pos="709">
          <p15:clr>
            <a:srgbClr val="FBAE40"/>
          </p15:clr>
        </p15:guide>
        <p15:guide id="3" orient="horz" pos="368">
          <p15:clr>
            <a:srgbClr val="FBAE40"/>
          </p15:clr>
        </p15:guide>
        <p15:guide id="4" orient="horz" pos="2886">
          <p15:clr>
            <a:srgbClr val="FBAE40"/>
          </p15:clr>
        </p15:guide>
        <p15:guide id="5" orient="horz" pos="3612">
          <p15:clr>
            <a:srgbClr val="FBAE40"/>
          </p15:clr>
        </p15:guide>
        <p15:guide id="6" orient="horz" pos="39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5.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d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820655" y="188233"/>
            <a:ext cx="929623" cy="278887"/>
          </a:xfrm>
          <a:prstGeom prst="rect">
            <a:avLst/>
          </a:prstGeom>
        </p:spPr>
      </p:pic>
      <p:sp>
        <p:nvSpPr>
          <p:cNvPr id="7" name="Rechteck 6"/>
          <p:cNvSpPr/>
          <p:nvPr userDrawn="1"/>
        </p:nvSpPr>
        <p:spPr>
          <a:xfrm>
            <a:off x="-1" y="6567479"/>
            <a:ext cx="9144000" cy="45719"/>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userDrawn="1"/>
        </p:nvSpPr>
        <p:spPr>
          <a:xfrm>
            <a:off x="0" y="6612255"/>
            <a:ext cx="9144000" cy="245745"/>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
        <p:nvSpPr>
          <p:cNvPr id="15" name="Foliennummernplatzhalter 10"/>
          <p:cNvSpPr txBox="1">
            <a:spLocks/>
          </p:cNvSpPr>
          <p:nvPr userDrawn="1"/>
        </p:nvSpPr>
        <p:spPr>
          <a:xfrm>
            <a:off x="391277" y="6612255"/>
            <a:ext cx="6315045" cy="245745"/>
          </a:xfrm>
          <a:prstGeom prst="rect">
            <a:avLst/>
          </a:prstGeom>
        </p:spPr>
        <p:txBody>
          <a:bodyPr anchor="ctr"/>
          <a:lstStyle>
            <a:defPPr>
              <a:defRPr lang="de-DE"/>
            </a:defPPr>
            <a:lvl1pPr marL="0" algn="r" defTabSz="685800" rtl="0" eaLnBrk="1" latinLnBrk="0" hangingPunct="1">
              <a:defRPr sz="100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de-DE" sz="900" dirty="0"/>
              <a:t>Kommission für forschungsnahe Dienste</a:t>
            </a:r>
          </a:p>
        </p:txBody>
      </p:sp>
      <p:sp>
        <p:nvSpPr>
          <p:cNvPr id="16" name="Foliennummernplatzhalter 10"/>
          <p:cNvSpPr txBox="1">
            <a:spLocks/>
          </p:cNvSpPr>
          <p:nvPr userDrawn="1"/>
        </p:nvSpPr>
        <p:spPr>
          <a:xfrm>
            <a:off x="6805330" y="6611599"/>
            <a:ext cx="1141559" cy="245745"/>
          </a:xfrm>
          <a:prstGeom prst="rect">
            <a:avLst/>
          </a:prstGeom>
          <a:noFill/>
        </p:spPr>
        <p:txBody>
          <a:bodyPr anchor="ctr"/>
          <a:lstStyle>
            <a:defPPr>
              <a:defRPr lang="de-DE"/>
            </a:defPPr>
            <a:lvl1pPr marL="0" algn="r" defTabSz="685800" rtl="0" eaLnBrk="1" latinLnBrk="0" hangingPunct="1">
              <a:defRPr sz="90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8BBDCF9-3A7F-1144-B53A-722330891C88}" type="datetime4">
              <a:rPr lang="de-DE" smtClean="0"/>
              <a:t>5. April 2019</a:t>
            </a:fld>
            <a:endParaRPr lang="de-DE" dirty="0"/>
          </a:p>
        </p:txBody>
      </p:sp>
      <p:sp>
        <p:nvSpPr>
          <p:cNvPr id="2" name="Textfeld 1"/>
          <p:cNvSpPr txBox="1"/>
          <p:nvPr userDrawn="1"/>
        </p:nvSpPr>
        <p:spPr>
          <a:xfrm>
            <a:off x="7946889" y="6617806"/>
            <a:ext cx="803389" cy="230832"/>
          </a:xfrm>
          <a:prstGeom prst="rect">
            <a:avLst/>
          </a:prstGeom>
          <a:noFill/>
        </p:spPr>
        <p:txBody>
          <a:bodyPr wrap="square" rtlCol="0">
            <a:spAutoFit/>
          </a:bodyPr>
          <a:lstStyle/>
          <a:p>
            <a:pPr algn="r"/>
            <a:fld id="{9262ADD5-94A1-C54B-8AA1-0FFDE3595586}" type="slidenum">
              <a:rPr lang="de-DE" sz="900" smtClean="0">
                <a:solidFill>
                  <a:schemeClr val="bg1"/>
                </a:solidFill>
              </a:rPr>
              <a:pPr algn="r"/>
              <a:t>‹Nr.›</a:t>
            </a:fld>
            <a:endParaRPr lang="de-DE" sz="900" dirty="0">
              <a:solidFill>
                <a:schemeClr val="bg1"/>
              </a:solidFill>
            </a:endParaRPr>
          </a:p>
        </p:txBody>
      </p:sp>
    </p:spTree>
    <p:extLst>
      <p:ext uri="{BB962C8B-B14F-4D97-AF65-F5344CB8AC3E}">
        <p14:creationId xmlns:p14="http://schemas.microsoft.com/office/powerpoint/2010/main" val="1497341387"/>
      </p:ext>
    </p:extLst>
  </p:cSld>
  <p:clrMap bg1="lt1" tx1="dk1" bg2="lt2" tx2="dk2" accent1="accent1" accent2="accent2" accent3="accent3" accent4="accent4" accent5="accent5" accent6="accent6" hlink="hlink" folHlink="folHlink"/>
  <p:sldLayoutIdLst>
    <p:sldLayoutId id="2147483688" r:id="rId1"/>
    <p:sldLayoutId id="2147483684" r:id="rId2"/>
    <p:sldLayoutId id="2147483689" r:id="rId3"/>
    <p:sldLayoutId id="2147483679" r:id="rId4"/>
    <p:sldLayoutId id="2147483692" r:id="rId5"/>
    <p:sldLayoutId id="2147483690" r:id="rId6"/>
    <p:sldLayoutId id="2147483691" r:id="rId7"/>
    <p:sldLayoutId id="2147483675" r:id="rId8"/>
  </p:sldLayoutIdLst>
  <p:hf hdr="0" ftr="0" dt="0"/>
  <p:txStyles>
    <p:titleStyle>
      <a:lvl1pPr algn="l" defTabSz="914400" rtl="0" eaLnBrk="1" latinLnBrk="0" hangingPunct="1">
        <a:lnSpc>
          <a:spcPct val="90000"/>
        </a:lnSpc>
        <a:spcBef>
          <a:spcPct val="0"/>
        </a:spcBef>
        <a:buNone/>
        <a:defRPr sz="2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Bild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0" y="2781000"/>
            <a:ext cx="4320000" cy="1296000"/>
          </a:xfrm>
          <a:prstGeom prst="rect">
            <a:avLst/>
          </a:prstGeom>
        </p:spPr>
      </p:pic>
      <p:sp>
        <p:nvSpPr>
          <p:cNvPr id="18" name="Rechteck 17"/>
          <p:cNvSpPr/>
          <p:nvPr userDrawn="1"/>
        </p:nvSpPr>
        <p:spPr>
          <a:xfrm>
            <a:off x="7815784" y="2940929"/>
            <a:ext cx="115057" cy="976141"/>
          </a:xfrm>
          <a:prstGeom prst="rect">
            <a:avLst/>
          </a:prstGeom>
          <a:solidFill>
            <a:srgbClr val="692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userDrawn="1"/>
        </p:nvSpPr>
        <p:spPr>
          <a:xfrm>
            <a:off x="7930841" y="3000375"/>
            <a:ext cx="45719" cy="916695"/>
          </a:xfrm>
          <a:prstGeom prst="rect">
            <a:avLst/>
          </a:prstGeom>
          <a:solidFill>
            <a:srgbClr val="89B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userDrawn="1"/>
        </p:nvSpPr>
        <p:spPr>
          <a:xfrm>
            <a:off x="8045898" y="2974975"/>
            <a:ext cx="68336" cy="942092"/>
          </a:xfrm>
          <a:prstGeom prst="rec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userDrawn="1"/>
        </p:nvSpPr>
        <p:spPr>
          <a:xfrm>
            <a:off x="7976561" y="3070225"/>
            <a:ext cx="69338" cy="846842"/>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userDrawn="1"/>
        </p:nvSpPr>
        <p:spPr>
          <a:xfrm>
            <a:off x="6881360" y="2940929"/>
            <a:ext cx="941445" cy="976141"/>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
        <p:nvSpPr>
          <p:cNvPr id="23" name="Rechteck 22"/>
          <p:cNvSpPr/>
          <p:nvPr userDrawn="1"/>
        </p:nvSpPr>
        <p:spPr>
          <a:xfrm>
            <a:off x="1" y="2940929"/>
            <a:ext cx="2274330" cy="976141"/>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Tree>
    <p:extLst>
      <p:ext uri="{BB962C8B-B14F-4D97-AF65-F5344CB8AC3E}">
        <p14:creationId xmlns:p14="http://schemas.microsoft.com/office/powerpoint/2010/main" val="535931585"/>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2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 name="Bild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0" y="1628475"/>
            <a:ext cx="4320000" cy="1296000"/>
          </a:xfrm>
          <a:prstGeom prst="rect">
            <a:avLst/>
          </a:prstGeom>
        </p:spPr>
      </p:pic>
      <p:sp>
        <p:nvSpPr>
          <p:cNvPr id="25" name="Textfeld 24"/>
          <p:cNvSpPr txBox="1"/>
          <p:nvPr userDrawn="1"/>
        </p:nvSpPr>
        <p:spPr>
          <a:xfrm>
            <a:off x="3603080" y="4203525"/>
            <a:ext cx="1937840" cy="756000"/>
          </a:xfrm>
          <a:prstGeom prst="rect">
            <a:avLst/>
          </a:prstGeom>
          <a:solidFill>
            <a:schemeClr val="accent5">
              <a:lumMod val="20000"/>
              <a:lumOff val="80000"/>
            </a:schemeClr>
          </a:solidFill>
        </p:spPr>
        <p:txBody>
          <a:bodyPr wrap="square" rtlCol="0" anchor="ctr">
            <a:spAutoFit/>
          </a:bodyPr>
          <a:lstStyle/>
          <a:p>
            <a:pPr algn="ctr"/>
            <a:r>
              <a:rPr lang="de-DE" sz="800" dirty="0"/>
              <a:t>Optional: Logo des Veranstalters</a:t>
            </a:r>
          </a:p>
        </p:txBody>
      </p:sp>
      <p:sp>
        <p:nvSpPr>
          <p:cNvPr id="26" name="Rechteck 25"/>
          <p:cNvSpPr/>
          <p:nvPr userDrawn="1"/>
        </p:nvSpPr>
        <p:spPr>
          <a:xfrm>
            <a:off x="7815783" y="1788404"/>
            <a:ext cx="115057" cy="976141"/>
          </a:xfrm>
          <a:prstGeom prst="rect">
            <a:avLst/>
          </a:prstGeom>
          <a:solidFill>
            <a:srgbClr val="692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userDrawn="1"/>
        </p:nvSpPr>
        <p:spPr>
          <a:xfrm>
            <a:off x="7930840" y="1847850"/>
            <a:ext cx="45719" cy="916695"/>
          </a:xfrm>
          <a:prstGeom prst="rect">
            <a:avLst/>
          </a:prstGeom>
          <a:solidFill>
            <a:srgbClr val="89B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userDrawn="1"/>
        </p:nvSpPr>
        <p:spPr>
          <a:xfrm>
            <a:off x="8045897" y="1822450"/>
            <a:ext cx="68336" cy="942092"/>
          </a:xfrm>
          <a:prstGeom prst="rec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userDrawn="1"/>
        </p:nvSpPr>
        <p:spPr>
          <a:xfrm>
            <a:off x="7976560" y="1917700"/>
            <a:ext cx="69338" cy="846842"/>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userDrawn="1"/>
        </p:nvSpPr>
        <p:spPr>
          <a:xfrm>
            <a:off x="6881359" y="1788404"/>
            <a:ext cx="941445" cy="976141"/>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
        <p:nvSpPr>
          <p:cNvPr id="31" name="Rechteck 30"/>
          <p:cNvSpPr/>
          <p:nvPr userDrawn="1"/>
        </p:nvSpPr>
        <p:spPr>
          <a:xfrm>
            <a:off x="0" y="1788404"/>
            <a:ext cx="2274330" cy="976141"/>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Tree>
    <p:extLst>
      <p:ext uri="{BB962C8B-B14F-4D97-AF65-F5344CB8AC3E}">
        <p14:creationId xmlns:p14="http://schemas.microsoft.com/office/powerpoint/2010/main" val="775941510"/>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2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Bild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000" y="1628475"/>
            <a:ext cx="4320000" cy="1296000"/>
          </a:xfrm>
          <a:prstGeom prst="rect">
            <a:avLst/>
          </a:prstGeom>
        </p:spPr>
      </p:pic>
      <p:sp>
        <p:nvSpPr>
          <p:cNvPr id="18" name="Textfeld 17"/>
          <p:cNvSpPr txBox="1"/>
          <p:nvPr userDrawn="1"/>
        </p:nvSpPr>
        <p:spPr>
          <a:xfrm>
            <a:off x="5465928" y="4203525"/>
            <a:ext cx="1937840" cy="756000"/>
          </a:xfrm>
          <a:prstGeom prst="rect">
            <a:avLst/>
          </a:prstGeom>
          <a:solidFill>
            <a:schemeClr val="accent5">
              <a:lumMod val="20000"/>
              <a:lumOff val="80000"/>
            </a:schemeClr>
          </a:solidFill>
        </p:spPr>
        <p:txBody>
          <a:bodyPr wrap="square" rtlCol="0" anchor="ctr">
            <a:spAutoFit/>
          </a:bodyPr>
          <a:lstStyle/>
          <a:p>
            <a:pPr algn="ctr"/>
            <a:r>
              <a:rPr lang="de-DE" sz="800" dirty="0">
                <a:latin typeface="+mn-lt"/>
              </a:rPr>
              <a:t>Optional: Logo des Kooperationspartners</a:t>
            </a:r>
          </a:p>
        </p:txBody>
      </p:sp>
      <p:sp>
        <p:nvSpPr>
          <p:cNvPr id="19" name="Textfeld 18"/>
          <p:cNvSpPr txBox="1"/>
          <p:nvPr userDrawn="1"/>
        </p:nvSpPr>
        <p:spPr>
          <a:xfrm>
            <a:off x="1663853" y="4203525"/>
            <a:ext cx="1937840" cy="756000"/>
          </a:xfrm>
          <a:prstGeom prst="rect">
            <a:avLst/>
          </a:prstGeom>
          <a:solidFill>
            <a:schemeClr val="accent5">
              <a:lumMod val="20000"/>
              <a:lumOff val="80000"/>
            </a:schemeClr>
          </a:solidFill>
        </p:spPr>
        <p:txBody>
          <a:bodyPr wrap="square" rtlCol="0" anchor="ctr">
            <a:spAutoFit/>
          </a:bodyPr>
          <a:lstStyle/>
          <a:p>
            <a:pPr algn="ctr"/>
            <a:r>
              <a:rPr lang="de-DE" sz="800" dirty="0"/>
              <a:t>Optional: Logo des Veranstalters</a:t>
            </a:r>
          </a:p>
        </p:txBody>
      </p:sp>
      <p:sp>
        <p:nvSpPr>
          <p:cNvPr id="20" name="Rechteck 19"/>
          <p:cNvSpPr/>
          <p:nvPr userDrawn="1"/>
        </p:nvSpPr>
        <p:spPr>
          <a:xfrm>
            <a:off x="7815783" y="1788404"/>
            <a:ext cx="115057" cy="976141"/>
          </a:xfrm>
          <a:prstGeom prst="rect">
            <a:avLst/>
          </a:prstGeom>
          <a:solidFill>
            <a:srgbClr val="692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userDrawn="1"/>
        </p:nvSpPr>
        <p:spPr>
          <a:xfrm>
            <a:off x="7930840" y="1847850"/>
            <a:ext cx="45719" cy="916695"/>
          </a:xfrm>
          <a:prstGeom prst="rect">
            <a:avLst/>
          </a:prstGeom>
          <a:solidFill>
            <a:srgbClr val="89B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userDrawn="1"/>
        </p:nvSpPr>
        <p:spPr>
          <a:xfrm>
            <a:off x="8045897" y="1822450"/>
            <a:ext cx="68336" cy="942092"/>
          </a:xfrm>
          <a:prstGeom prst="rect">
            <a:avLst/>
          </a:prstGeom>
          <a:solidFill>
            <a:srgbClr val="00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userDrawn="1"/>
        </p:nvSpPr>
        <p:spPr>
          <a:xfrm>
            <a:off x="7976560" y="1917700"/>
            <a:ext cx="69338" cy="846842"/>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userDrawn="1"/>
        </p:nvSpPr>
        <p:spPr>
          <a:xfrm>
            <a:off x="6881359" y="1788404"/>
            <a:ext cx="941445" cy="976141"/>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
        <p:nvSpPr>
          <p:cNvPr id="25" name="Rechteck 24"/>
          <p:cNvSpPr/>
          <p:nvPr userDrawn="1"/>
        </p:nvSpPr>
        <p:spPr>
          <a:xfrm>
            <a:off x="0" y="1788404"/>
            <a:ext cx="2274330" cy="976141"/>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Tree>
    <p:extLst>
      <p:ext uri="{BB962C8B-B14F-4D97-AF65-F5344CB8AC3E}">
        <p14:creationId xmlns:p14="http://schemas.microsoft.com/office/powerpoint/2010/main" val="1770031677"/>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2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Bild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20655" y="188233"/>
            <a:ext cx="929623" cy="278887"/>
          </a:xfrm>
          <a:prstGeom prst="rect">
            <a:avLst/>
          </a:prstGeom>
        </p:spPr>
      </p:pic>
      <p:sp>
        <p:nvSpPr>
          <p:cNvPr id="10" name="Textfeld 9"/>
          <p:cNvSpPr txBox="1"/>
          <p:nvPr userDrawn="1"/>
        </p:nvSpPr>
        <p:spPr>
          <a:xfrm>
            <a:off x="3849220" y="169298"/>
            <a:ext cx="1445559" cy="276999"/>
          </a:xfrm>
          <a:prstGeom prst="rect">
            <a:avLst/>
          </a:prstGeom>
          <a:solidFill>
            <a:schemeClr val="accent5">
              <a:lumMod val="20000"/>
              <a:lumOff val="80000"/>
            </a:schemeClr>
          </a:solidFill>
        </p:spPr>
        <p:txBody>
          <a:bodyPr wrap="square" rtlCol="0" anchor="ctr">
            <a:spAutoFit/>
          </a:bodyPr>
          <a:lstStyle/>
          <a:p>
            <a:pPr algn="ctr"/>
            <a:r>
              <a:rPr lang="de-DE" sz="600" dirty="0">
                <a:latin typeface="+mn-lt"/>
              </a:rPr>
              <a:t>Optional: </a:t>
            </a:r>
            <a:br>
              <a:rPr lang="de-DE" sz="600" dirty="0">
                <a:latin typeface="+mn-lt"/>
              </a:rPr>
            </a:br>
            <a:r>
              <a:rPr lang="de-DE" sz="600" dirty="0">
                <a:latin typeface="+mn-lt"/>
              </a:rPr>
              <a:t>Logo des Kooperationspartners</a:t>
            </a:r>
          </a:p>
        </p:txBody>
      </p:sp>
      <p:sp>
        <p:nvSpPr>
          <p:cNvPr id="11" name="Textfeld 10"/>
          <p:cNvSpPr txBox="1"/>
          <p:nvPr userDrawn="1"/>
        </p:nvSpPr>
        <p:spPr>
          <a:xfrm>
            <a:off x="391278" y="169298"/>
            <a:ext cx="1445559" cy="276999"/>
          </a:xfrm>
          <a:prstGeom prst="rect">
            <a:avLst/>
          </a:prstGeom>
          <a:solidFill>
            <a:schemeClr val="accent5">
              <a:lumMod val="20000"/>
              <a:lumOff val="80000"/>
            </a:schemeClr>
          </a:solidFill>
        </p:spPr>
        <p:txBody>
          <a:bodyPr wrap="square" rtlCol="0" anchor="ctr">
            <a:spAutoFit/>
          </a:bodyPr>
          <a:lstStyle/>
          <a:p>
            <a:pPr algn="ctr"/>
            <a:r>
              <a:rPr lang="de-DE" sz="600" dirty="0"/>
              <a:t>Optional: </a:t>
            </a:r>
            <a:br>
              <a:rPr lang="de-DE" sz="600" dirty="0"/>
            </a:br>
            <a:r>
              <a:rPr lang="de-DE" sz="600" dirty="0"/>
              <a:t>Logo des Veranstalters</a:t>
            </a:r>
          </a:p>
        </p:txBody>
      </p:sp>
      <p:sp>
        <p:nvSpPr>
          <p:cNvPr id="7" name="Rechteck 6"/>
          <p:cNvSpPr/>
          <p:nvPr userDrawn="1"/>
        </p:nvSpPr>
        <p:spPr>
          <a:xfrm>
            <a:off x="-1" y="6567479"/>
            <a:ext cx="9144000" cy="45719"/>
          </a:xfrm>
          <a:prstGeom prst="rect">
            <a:avLst/>
          </a:prstGeom>
          <a:solidFill>
            <a:srgbClr val="692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userDrawn="1"/>
        </p:nvSpPr>
        <p:spPr>
          <a:xfrm>
            <a:off x="0" y="6612255"/>
            <a:ext cx="9144000" cy="245745"/>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84E0F"/>
              </a:solidFill>
            </a:endParaRPr>
          </a:p>
        </p:txBody>
      </p:sp>
      <p:sp>
        <p:nvSpPr>
          <p:cNvPr id="15" name="Foliennummernplatzhalter 10"/>
          <p:cNvSpPr txBox="1">
            <a:spLocks/>
          </p:cNvSpPr>
          <p:nvPr userDrawn="1"/>
        </p:nvSpPr>
        <p:spPr>
          <a:xfrm>
            <a:off x="391277" y="6612255"/>
            <a:ext cx="6315045" cy="245745"/>
          </a:xfrm>
          <a:prstGeom prst="rect">
            <a:avLst/>
          </a:prstGeom>
        </p:spPr>
        <p:txBody>
          <a:bodyPr anchor="ctr"/>
          <a:lstStyle>
            <a:defPPr>
              <a:defRPr lang="de-DE"/>
            </a:defPPr>
            <a:lvl1pPr marL="0" algn="r" defTabSz="685800" rtl="0" eaLnBrk="1" latinLnBrk="0" hangingPunct="1">
              <a:defRPr sz="100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de-DE" sz="900" dirty="0"/>
              <a:t>Autor, Vortragstitel</a:t>
            </a:r>
          </a:p>
        </p:txBody>
      </p:sp>
      <p:sp>
        <p:nvSpPr>
          <p:cNvPr id="16" name="Foliennummernplatzhalter 10"/>
          <p:cNvSpPr txBox="1">
            <a:spLocks/>
          </p:cNvSpPr>
          <p:nvPr userDrawn="1"/>
        </p:nvSpPr>
        <p:spPr>
          <a:xfrm>
            <a:off x="6805330" y="6611599"/>
            <a:ext cx="1141559" cy="245745"/>
          </a:xfrm>
          <a:prstGeom prst="rect">
            <a:avLst/>
          </a:prstGeom>
          <a:noFill/>
        </p:spPr>
        <p:txBody>
          <a:bodyPr anchor="ctr"/>
          <a:lstStyle>
            <a:defPPr>
              <a:defRPr lang="de-DE"/>
            </a:defPPr>
            <a:lvl1pPr marL="0" algn="r" defTabSz="685800" rtl="0" eaLnBrk="1" latinLnBrk="0" hangingPunct="1">
              <a:defRPr sz="90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8BBDCF9-3A7F-1144-B53A-722330891C88}" type="datetime4">
              <a:rPr lang="de-DE" smtClean="0"/>
              <a:t>5. April 2019</a:t>
            </a:fld>
            <a:endParaRPr lang="de-DE" dirty="0"/>
          </a:p>
        </p:txBody>
      </p:sp>
      <p:sp>
        <p:nvSpPr>
          <p:cNvPr id="17" name="Foliennummernplatzhalter 10"/>
          <p:cNvSpPr txBox="1">
            <a:spLocks/>
          </p:cNvSpPr>
          <p:nvPr userDrawn="1"/>
        </p:nvSpPr>
        <p:spPr>
          <a:xfrm>
            <a:off x="8045897" y="6611599"/>
            <a:ext cx="704381" cy="245745"/>
          </a:xfrm>
          <a:prstGeom prst="rect">
            <a:avLst/>
          </a:prstGeom>
          <a:noFill/>
        </p:spPr>
        <p:txBody>
          <a:bodyPr anchor="ctr"/>
          <a:lstStyle>
            <a:defPPr>
              <a:defRPr lang="de-DE"/>
            </a:defPPr>
            <a:lvl1pPr marL="0" algn="r" defTabSz="685800" rtl="0" eaLnBrk="1" latinLnBrk="0" hangingPunct="1">
              <a:defRPr sz="90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895FE01-29C4-0941-B2A3-DBC80D504BFE}" type="slidenum">
              <a:rPr lang="de-DE" smtClean="0"/>
              <a:t>‹Nr.›</a:t>
            </a:fld>
            <a:endParaRPr lang="de-DE" dirty="0"/>
          </a:p>
        </p:txBody>
      </p:sp>
    </p:spTree>
    <p:extLst>
      <p:ext uri="{BB962C8B-B14F-4D97-AF65-F5344CB8AC3E}">
        <p14:creationId xmlns:p14="http://schemas.microsoft.com/office/powerpoint/2010/main" val="1558609422"/>
      </p:ext>
    </p:extLst>
  </p:cSld>
  <p:clrMap bg1="lt1" tx1="dk1" bg2="lt2" tx2="dk2" accent1="accent1" accent2="accent2" accent3="accent3" accent4="accent4" accent5="accent5" accent6="accent6" hlink="hlink" folHlink="folHlink"/>
  <p:sldLayoutIdLst>
    <p:sldLayoutId id="2147483685" r:id="rId1"/>
    <p:sldLayoutId id="2147483730" r:id="rId2"/>
    <p:sldLayoutId id="2147483729" r:id="rId3"/>
    <p:sldLayoutId id="2147483686" r:id="rId4"/>
    <p:sldLayoutId id="2147483731" r:id="rId5"/>
  </p:sldLayoutIdLst>
  <p:hf hdr="0" ftr="0" dt="0"/>
  <p:txStyles>
    <p:titleStyle>
      <a:lvl1pPr algn="l" defTabSz="914400" rtl="0" eaLnBrk="1" latinLnBrk="0" hangingPunct="1">
        <a:lnSpc>
          <a:spcPct val="90000"/>
        </a:lnSpc>
        <a:spcBef>
          <a:spcPct val="0"/>
        </a:spcBef>
        <a:buNone/>
        <a:defRPr sz="2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tiff"/></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www.dune-project.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unsplash.com/photos/5i0GnoTTjSE?utm_source=unsplash&amp;utm_medium=referral&amp;utm_content=creditCopyText" TargetMode="External"/><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hyperlink" Target="https://unsplash.com/search/photos/open?utm_source=unsplash&amp;utm_medium=referral&amp;utm_content=creditCopyTex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p:cNvSpPr txBox="1">
            <a:spLocks/>
          </p:cNvSpPr>
          <p:nvPr/>
        </p:nvSpPr>
        <p:spPr>
          <a:xfrm>
            <a:off x="392500" y="3440487"/>
            <a:ext cx="8359000" cy="2916238"/>
          </a:xfrm>
          <a:prstGeom prst="rect">
            <a:avLst/>
          </a:prstGeom>
        </p:spPr>
        <p:txBody>
          <a:bodyPr anchor="t">
            <a:noAutofit/>
          </a:bodyPr>
          <a:lstStyle>
            <a:lvl1pPr algn="l" defTabSz="914400" rtl="0" eaLnBrk="1" latinLnBrk="0" hangingPunct="1">
              <a:lnSpc>
                <a:spcPct val="90000"/>
              </a:lnSpc>
              <a:spcBef>
                <a:spcPct val="0"/>
              </a:spcBef>
              <a:buNone/>
              <a:defRPr sz="2400" kern="1200">
                <a:solidFill>
                  <a:schemeClr val="tx1"/>
                </a:solidFill>
                <a:latin typeface="+mn-lt"/>
                <a:ea typeface="+mj-ea"/>
                <a:cs typeface="+mj-cs"/>
              </a:defRPr>
            </a:lvl1pPr>
          </a:lstStyle>
          <a:p>
            <a:pPr algn="ctr"/>
            <a:r>
              <a:rPr lang="de-DE" sz="4000" b="1" dirty="0">
                <a:latin typeface="Calibri" panose="020F0502020204030204" pitchFamily="34" charset="0"/>
                <a:cs typeface="Calibri" panose="020F0502020204030204" pitchFamily="34" charset="0"/>
              </a:rPr>
              <a:t>Diskutieren Sie mit uns! </a:t>
            </a:r>
          </a:p>
          <a:p>
            <a:pPr algn="ctr"/>
            <a:endParaRPr lang="de-DE" sz="4000" dirty="0">
              <a:latin typeface="Calibri" panose="020F0502020204030204" pitchFamily="34" charset="0"/>
              <a:cs typeface="Calibri" panose="020F0502020204030204" pitchFamily="34" charset="0"/>
            </a:endParaRPr>
          </a:p>
          <a:p>
            <a:pPr algn="ctr">
              <a:lnSpc>
                <a:spcPct val="120000"/>
              </a:lnSpc>
            </a:pPr>
            <a:r>
              <a:rPr lang="de-DE" sz="4000" dirty="0">
                <a:latin typeface="Calibri" panose="020F0502020204030204" pitchFamily="34" charset="0"/>
                <a:cs typeface="Calibri" panose="020F0502020204030204" pitchFamily="34" charset="0"/>
              </a:rPr>
              <a:t>Die neu </a:t>
            </a:r>
            <a:r>
              <a:rPr lang="de-DE" sz="4000" dirty="0" err="1">
                <a:latin typeface="Calibri" panose="020F0502020204030204" pitchFamily="34" charset="0"/>
                <a:cs typeface="Calibri" panose="020F0502020204030204" pitchFamily="34" charset="0"/>
              </a:rPr>
              <a:t>gegründete</a:t>
            </a:r>
            <a:r>
              <a:rPr lang="de-DE" sz="4000" dirty="0">
                <a:latin typeface="Calibri" panose="020F0502020204030204" pitchFamily="34" charset="0"/>
                <a:cs typeface="Calibri" panose="020F0502020204030204" pitchFamily="34" charset="0"/>
              </a:rPr>
              <a:t> Kommission </a:t>
            </a:r>
            <a:r>
              <a:rPr lang="de-DE" sz="4000" dirty="0" err="1">
                <a:latin typeface="Calibri" panose="020F0502020204030204" pitchFamily="34" charset="0"/>
                <a:cs typeface="Calibri" panose="020F0502020204030204" pitchFamily="34" charset="0"/>
              </a:rPr>
              <a:t>für</a:t>
            </a:r>
            <a:r>
              <a:rPr lang="de-DE" sz="4000" dirty="0">
                <a:latin typeface="Calibri" panose="020F0502020204030204" pitchFamily="34" charset="0"/>
                <a:cs typeface="Calibri" panose="020F0502020204030204" pitchFamily="34" charset="0"/>
              </a:rPr>
              <a:t> forschungsnahe Dienste stellt sich vor</a:t>
            </a:r>
          </a:p>
          <a:p>
            <a:pPr algn="ctr">
              <a:lnSpc>
                <a:spcPct val="120000"/>
              </a:lnSpc>
            </a:pPr>
            <a:r>
              <a:rPr lang="de-DE" sz="4000" dirty="0">
                <a:latin typeface="Calibri" panose="020F0502020204030204" pitchFamily="34" charset="0"/>
                <a:cs typeface="Calibri" panose="020F0502020204030204" pitchFamily="34" charset="0"/>
              </a:rPr>
              <a:t> </a:t>
            </a:r>
          </a:p>
        </p:txBody>
      </p:sp>
      <p:sp>
        <p:nvSpPr>
          <p:cNvPr id="3" name="Textfeld 2">
            <a:extLst>
              <a:ext uri="{FF2B5EF4-FFF2-40B4-BE49-F238E27FC236}">
                <a16:creationId xmlns:a16="http://schemas.microsoft.com/office/drawing/2014/main" id="{6F4B7017-3629-1440-AF72-53C5038BDEC2}"/>
              </a:ext>
            </a:extLst>
          </p:cNvPr>
          <p:cNvSpPr txBox="1"/>
          <p:nvPr/>
        </p:nvSpPr>
        <p:spPr>
          <a:xfrm>
            <a:off x="3269400" y="6195197"/>
            <a:ext cx="2593722" cy="549381"/>
          </a:xfrm>
          <a:prstGeom prst="rect">
            <a:avLst/>
          </a:prstGeom>
          <a:noFill/>
        </p:spPr>
        <p:txBody>
          <a:bodyPr wrap="none" rtlCol="0">
            <a:spAutoFit/>
          </a:bodyPr>
          <a:lstStyle/>
          <a:p>
            <a:pPr algn="ctr">
              <a:lnSpc>
                <a:spcPct val="120000"/>
              </a:lnSpc>
            </a:pPr>
            <a:r>
              <a:rPr lang="de-DE" b="1" dirty="0"/>
              <a:t>Impulscafé</a:t>
            </a:r>
          </a:p>
          <a:p>
            <a:pPr algn="ctr"/>
            <a:r>
              <a:rPr lang="de-DE" dirty="0"/>
              <a:t>Moderation: Wolfgang Stille</a:t>
            </a:r>
          </a:p>
        </p:txBody>
      </p:sp>
      <p:grpSp>
        <p:nvGrpSpPr>
          <p:cNvPr id="5" name="Group 84">
            <a:extLst>
              <a:ext uri="{FF2B5EF4-FFF2-40B4-BE49-F238E27FC236}">
                <a16:creationId xmlns:a16="http://schemas.microsoft.com/office/drawing/2014/main" id="{98BC1EC6-437F-4648-BC52-7593C85E17CE}"/>
              </a:ext>
            </a:extLst>
          </p:cNvPr>
          <p:cNvGrpSpPr>
            <a:grpSpLocks/>
          </p:cNvGrpSpPr>
          <p:nvPr/>
        </p:nvGrpSpPr>
        <p:grpSpPr bwMode="auto">
          <a:xfrm>
            <a:off x="0" y="2327774"/>
            <a:ext cx="2148795" cy="1948317"/>
            <a:chOff x="3654425" y="3063875"/>
            <a:chExt cx="1379538" cy="1385888"/>
          </a:xfrm>
        </p:grpSpPr>
        <p:pic>
          <p:nvPicPr>
            <p:cNvPr id="6" name="Picture 18" descr="people_juliane_krug_07c">
              <a:extLst>
                <a:ext uri="{FF2B5EF4-FFF2-40B4-BE49-F238E27FC236}">
                  <a16:creationId xmlns:a16="http://schemas.microsoft.com/office/drawing/2014/main" id="{90DA224A-4ACA-9140-AA4B-30B7960A7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963" y="329247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ople_juliane_krug_08c">
              <a:extLst>
                <a:ext uri="{FF2B5EF4-FFF2-40B4-BE49-F238E27FC236}">
                  <a16:creationId xmlns:a16="http://schemas.microsoft.com/office/drawing/2014/main" id="{070ED150-A6EB-6948-8131-A97CF14D7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425" y="306387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people_juliane_krug_04c">
              <a:extLst>
                <a:ext uri="{FF2B5EF4-FFF2-40B4-BE49-F238E27FC236}">
                  <a16:creationId xmlns:a16="http://schemas.microsoft.com/office/drawing/2014/main" id="{B0E3A60C-B46E-D148-BF71-9BF2205BF0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5425" y="368776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people_juliane_krug_04b">
              <a:extLst>
                <a:ext uri="{FF2B5EF4-FFF2-40B4-BE49-F238E27FC236}">
                  <a16:creationId xmlns:a16="http://schemas.microsoft.com/office/drawing/2014/main" id="{4B85806B-60DA-704F-87B0-627178B85F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1963" y="36449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people_juliane_krug_07a">
              <a:extLst>
                <a:ext uri="{FF2B5EF4-FFF2-40B4-BE49-F238E27FC236}">
                  <a16:creationId xmlns:a16="http://schemas.microsoft.com/office/drawing/2014/main" id="{4863840C-E476-C446-B4E9-81109ADDA9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4425" y="32353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people_juliane_krug_09c">
              <a:extLst>
                <a:ext uri="{FF2B5EF4-FFF2-40B4-BE49-F238E27FC236}">
                  <a16:creationId xmlns:a16="http://schemas.microsoft.com/office/drawing/2014/main" id="{DC1A6CC4-220A-1945-9358-E66F02C1DC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4425" y="368776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94199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p:cNvSpPr>
            <a:spLocks noGrp="1"/>
          </p:cNvSpPr>
          <p:nvPr>
            <p:ph type="title"/>
          </p:nvPr>
        </p:nvSpPr>
        <p:spPr>
          <a:xfrm>
            <a:off x="392500" y="1873289"/>
            <a:ext cx="8359000" cy="3555787"/>
          </a:xfrm>
        </p:spPr>
        <p:txBody>
          <a:bodyPr anchor="t">
            <a:noAutofit/>
          </a:bodyPr>
          <a:lstStyle/>
          <a:p>
            <a:pPr fontAlgn="ctr">
              <a:lnSpc>
                <a:spcPct val="150000"/>
              </a:lnSpc>
            </a:pPr>
            <a:r>
              <a:rPr lang="de-DE" sz="1800" dirty="0">
                <a:latin typeface="Calibri" panose="020F0502020204030204" pitchFamily="34" charset="0"/>
                <a:cs typeface="Calibri" panose="020F0502020204030204" pitchFamily="34" charset="0"/>
              </a:rPr>
              <a:t>Dr. Caroline Leiß</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Universitätsbibliothek der Technischen Universität München</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Leiterin des Teams Bibliometrie</a:t>
            </a:r>
            <a:br>
              <a:rPr lang="de-DE" sz="1800" dirty="0">
                <a:latin typeface="Calibri" panose="020F0502020204030204" pitchFamily="34" charset="0"/>
                <a:cs typeface="Calibri" panose="020F0502020204030204" pitchFamily="34" charset="0"/>
              </a:rPr>
            </a:b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Seit 2015 Portfolio an </a:t>
            </a:r>
            <a:r>
              <a:rPr lang="de-DE" sz="1800" dirty="0" err="1">
                <a:latin typeface="Calibri" panose="020F0502020204030204" pitchFamily="34" charset="0"/>
                <a:cs typeface="Calibri" panose="020F0502020204030204" pitchFamily="34" charset="0"/>
              </a:rPr>
              <a:t>bibliometrischen</a:t>
            </a:r>
            <a:r>
              <a:rPr lang="de-DE" sz="1800" dirty="0">
                <a:latin typeface="Calibri" panose="020F0502020204030204" pitchFamily="34" charset="0"/>
                <a:cs typeface="Calibri" panose="020F0502020204030204" pitchFamily="34" charset="0"/>
              </a:rPr>
              <a:t> Dienstleistungen</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 Kurse, Beratungen, Auftragsrecherchen</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 Unterstützung von Wissenschaftlern, Fakultäten, Hochschulleitung </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  und Hochschulverwaltung</a:t>
            </a:r>
            <a:br>
              <a:rPr lang="de-DE" sz="1800" dirty="0">
                <a:latin typeface="Calibri" panose="020F0502020204030204" pitchFamily="34" charset="0"/>
                <a:cs typeface="Calibri" panose="020F0502020204030204" pitchFamily="34" charset="0"/>
              </a:rPr>
            </a:br>
            <a:endParaRPr lang="de-DE" sz="180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4"/>
          </p:nvPr>
        </p:nvSpPr>
        <p:spPr/>
        <p:txBody>
          <a:bodyPr/>
          <a:lstStyle/>
          <a:p>
            <a:fld id="{BB8556BB-5CA3-8E44-8172-47F2ABF5CF03}" type="slidenum">
              <a:rPr lang="de-DE" smtClean="0"/>
              <a:pPr/>
              <a:t>9</a:t>
            </a:fld>
            <a:endParaRPr lang="de-DE" dirty="0"/>
          </a:p>
        </p:txBody>
      </p:sp>
      <p:sp>
        <p:nvSpPr>
          <p:cNvPr id="6" name="Titel 2">
            <a:extLst>
              <a:ext uri="{FF2B5EF4-FFF2-40B4-BE49-F238E27FC236}">
                <a16:creationId xmlns:a16="http://schemas.microsoft.com/office/drawing/2014/main" id="{04F4E3BB-B049-1644-81F1-B968C5604990}"/>
              </a:ext>
            </a:extLst>
          </p:cNvPr>
          <p:cNvSpPr txBox="1">
            <a:spLocks/>
          </p:cNvSpPr>
          <p:nvPr/>
        </p:nvSpPr>
        <p:spPr>
          <a:xfrm>
            <a:off x="392500" y="865569"/>
            <a:ext cx="8288916" cy="74270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kern="1200">
                <a:solidFill>
                  <a:schemeClr val="tx1"/>
                </a:solidFill>
                <a:latin typeface="+mn-lt"/>
                <a:ea typeface="+mj-ea"/>
                <a:cs typeface="+mj-cs"/>
              </a:defRPr>
            </a:lvl1pPr>
          </a:lstStyle>
          <a:p>
            <a:pPr fontAlgn="ctr">
              <a:lnSpc>
                <a:spcPct val="150000"/>
              </a:lnSpc>
            </a:pPr>
            <a:r>
              <a:rPr lang="de-DE" sz="2800" b="1" dirty="0">
                <a:latin typeface="Calibri" panose="020F0502020204030204" pitchFamily="34" charset="0"/>
                <a:cs typeface="Calibri" panose="020F0502020204030204" pitchFamily="34" charset="0"/>
              </a:rPr>
              <a:t>II. Sichtbarkeit und Impact von Forschung</a:t>
            </a:r>
            <a:br>
              <a:rPr lang="de-DE" sz="2800" dirty="0">
                <a:latin typeface="Calibri" panose="020F0502020204030204" pitchFamily="34" charset="0"/>
                <a:cs typeface="Calibri" panose="020F0502020204030204" pitchFamily="34" charset="0"/>
              </a:rPr>
            </a:br>
            <a:endParaRPr lang="de-DE"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9791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p:cNvSpPr>
            <a:spLocks noGrp="1"/>
          </p:cNvSpPr>
          <p:nvPr>
            <p:ph type="title"/>
          </p:nvPr>
        </p:nvSpPr>
        <p:spPr>
          <a:xfrm>
            <a:off x="392500" y="2091003"/>
            <a:ext cx="8359000" cy="3555787"/>
          </a:xfrm>
        </p:spPr>
        <p:txBody>
          <a:bodyPr anchor="t">
            <a:noAutofit/>
          </a:bodyPr>
          <a:lstStyle/>
          <a:p>
            <a:pPr fontAlgn="ctr">
              <a:lnSpc>
                <a:spcPct val="150000"/>
              </a:lnSpc>
            </a:pPr>
            <a:r>
              <a:rPr lang="de-DE" sz="1800" b="1" dirty="0">
                <a:latin typeface="Calibri" panose="020F0502020204030204" pitchFamily="34" charset="0"/>
                <a:cs typeface="Calibri" panose="020F0502020204030204" pitchFamily="34" charset="0"/>
                <a:sym typeface="Wingdings" panose="05000000000000000000" pitchFamily="2" charset="2"/>
              </a:rPr>
              <a:t>Wie können Bibliotheken Wissenschaftler/innen und Hochschulleitungen dabei unterstützen, Forschungsergebnisse sichtbarer zu machen? </a:t>
            </a: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sym typeface="Wingdings" panose="05000000000000000000" pitchFamily="2" charset="2"/>
              </a:rPr>
            </a:br>
            <a:r>
              <a:rPr lang="de-DE" sz="1800" b="1" dirty="0">
                <a:latin typeface="Calibri" panose="020F0502020204030204" pitchFamily="34" charset="0"/>
                <a:cs typeface="Calibri" panose="020F0502020204030204" pitchFamily="34" charset="0"/>
                <a:sym typeface="Wingdings" panose="05000000000000000000" pitchFamily="2" charset="2"/>
              </a:rPr>
              <a:t>Wie können sich Bibliotheken gegenseitig unterstützen, um entsprechende Dienstleistungen auf- oder auszubauen? </a:t>
            </a:r>
            <a:br>
              <a:rPr lang="de-DE" sz="1800" b="1" dirty="0">
                <a:latin typeface="Calibri" panose="020F0502020204030204" pitchFamily="34" charset="0"/>
                <a:cs typeface="Calibri" panose="020F0502020204030204" pitchFamily="34" charset="0"/>
              </a:rPr>
            </a:br>
            <a:br>
              <a:rPr lang="de-DE" sz="1800" dirty="0">
                <a:latin typeface="Calibri" panose="020F0502020204030204" pitchFamily="34" charset="0"/>
                <a:cs typeface="Calibri" panose="020F0502020204030204" pitchFamily="34" charset="0"/>
              </a:rPr>
            </a:b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rPr>
            </a:br>
            <a:endParaRPr lang="de-DE" sz="180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4"/>
          </p:nvPr>
        </p:nvSpPr>
        <p:spPr/>
        <p:txBody>
          <a:bodyPr/>
          <a:lstStyle/>
          <a:p>
            <a:fld id="{BB8556BB-5CA3-8E44-8172-47F2ABF5CF03}" type="slidenum">
              <a:rPr lang="de-DE" smtClean="0"/>
              <a:pPr/>
              <a:t>10</a:t>
            </a:fld>
            <a:endParaRPr lang="de-DE" dirty="0"/>
          </a:p>
        </p:txBody>
      </p:sp>
    </p:spTree>
    <p:extLst>
      <p:ext uri="{BB962C8B-B14F-4D97-AF65-F5344CB8AC3E}">
        <p14:creationId xmlns:p14="http://schemas.microsoft.com/office/powerpoint/2010/main" val="2600091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p:cNvSpPr>
            <a:spLocks noGrp="1"/>
          </p:cNvSpPr>
          <p:nvPr>
            <p:ph type="title"/>
          </p:nvPr>
        </p:nvSpPr>
        <p:spPr>
          <a:xfrm>
            <a:off x="392500" y="2091003"/>
            <a:ext cx="8359000" cy="3555787"/>
          </a:xfrm>
        </p:spPr>
        <p:txBody>
          <a:bodyPr anchor="t">
            <a:noAutofit/>
          </a:bodyPr>
          <a:lstStyle/>
          <a:p>
            <a:pPr fontAlgn="ctr">
              <a:lnSpc>
                <a:spcPct val="150000"/>
              </a:lnSpc>
            </a:pPr>
            <a:r>
              <a:rPr lang="de-DE" sz="1800" b="1" dirty="0">
                <a:latin typeface="Calibri" panose="020F0502020204030204" pitchFamily="34" charset="0"/>
                <a:cs typeface="Calibri" panose="020F0502020204030204" pitchFamily="34" charset="0"/>
              </a:rPr>
              <a:t>Worum geht es? </a:t>
            </a:r>
            <a:br>
              <a:rPr lang="de-DE" sz="1800" dirty="0">
                <a:latin typeface="Calibri" panose="020F0502020204030204" pitchFamily="34" charset="0"/>
                <a:cs typeface="Calibri" panose="020F0502020204030204" pitchFamily="34" charset="0"/>
              </a:rPr>
            </a:b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 Sichtbarkeit der Publikationen eines Autors</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	</a:t>
            </a:r>
            <a:r>
              <a:rPr lang="de-DE" sz="1800" dirty="0">
                <a:latin typeface="Calibri" panose="020F0502020204030204" pitchFamily="34" charset="0"/>
                <a:cs typeface="Calibri" panose="020F0502020204030204" pitchFamily="34" charset="0"/>
                <a:sym typeface="Wingdings" panose="05000000000000000000" pitchFamily="2" charset="2"/>
              </a:rPr>
              <a:t> Akademisches Identitätsmanagement</a:t>
            </a:r>
            <a:br>
              <a:rPr lang="de-DE" sz="1800" dirty="0">
                <a:latin typeface="Calibri" panose="020F0502020204030204" pitchFamily="34" charset="0"/>
                <a:cs typeface="Calibri" panose="020F0502020204030204" pitchFamily="34" charset="0"/>
                <a:sym typeface="Wingdings" panose="05000000000000000000" pitchFamily="2" charset="2"/>
              </a:rPr>
            </a:br>
            <a:r>
              <a:rPr lang="de-DE" sz="1800" dirty="0">
                <a:latin typeface="Calibri" panose="020F0502020204030204" pitchFamily="34" charset="0"/>
                <a:cs typeface="Calibri" panose="020F0502020204030204" pitchFamily="34" charset="0"/>
                <a:sym typeface="Wingdings" panose="05000000000000000000" pitchFamily="2" charset="2"/>
              </a:rPr>
              <a:t>	 Autorenprofile in Literaturdatenbanken</a:t>
            </a:r>
            <a:br>
              <a:rPr lang="de-DE" sz="1800" dirty="0">
                <a:latin typeface="Calibri" panose="020F0502020204030204" pitchFamily="34" charset="0"/>
                <a:cs typeface="Calibri" panose="020F0502020204030204" pitchFamily="34" charset="0"/>
                <a:sym typeface="Wingdings" panose="05000000000000000000" pitchFamily="2" charset="2"/>
              </a:rPr>
            </a:br>
            <a:r>
              <a:rPr lang="de-DE" sz="1800" dirty="0">
                <a:latin typeface="Calibri" panose="020F0502020204030204" pitchFamily="34" charset="0"/>
                <a:cs typeface="Calibri" panose="020F0502020204030204" pitchFamily="34" charset="0"/>
                <a:sym typeface="Wingdings" panose="05000000000000000000" pitchFamily="2" charset="2"/>
              </a:rPr>
              <a:t>	 Akademische Netzwerke</a:t>
            </a: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rPr>
            </a:br>
            <a:endParaRPr lang="de-DE" sz="180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4"/>
          </p:nvPr>
        </p:nvSpPr>
        <p:spPr/>
        <p:txBody>
          <a:bodyPr/>
          <a:lstStyle/>
          <a:p>
            <a:fld id="{BB8556BB-5CA3-8E44-8172-47F2ABF5CF03}" type="slidenum">
              <a:rPr lang="de-DE" smtClean="0"/>
              <a:pPr/>
              <a:t>11</a:t>
            </a:fld>
            <a:endParaRPr lang="de-DE" dirty="0"/>
          </a:p>
        </p:txBody>
      </p:sp>
    </p:spTree>
    <p:extLst>
      <p:ext uri="{BB962C8B-B14F-4D97-AF65-F5344CB8AC3E}">
        <p14:creationId xmlns:p14="http://schemas.microsoft.com/office/powerpoint/2010/main" val="752177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p:cNvSpPr>
            <a:spLocks noGrp="1"/>
          </p:cNvSpPr>
          <p:nvPr>
            <p:ph type="title"/>
          </p:nvPr>
        </p:nvSpPr>
        <p:spPr>
          <a:xfrm>
            <a:off x="392500" y="2091003"/>
            <a:ext cx="8359000" cy="3555787"/>
          </a:xfrm>
        </p:spPr>
        <p:txBody>
          <a:bodyPr anchor="t">
            <a:noAutofit/>
          </a:bodyPr>
          <a:lstStyle/>
          <a:p>
            <a:pPr fontAlgn="ctr">
              <a:lnSpc>
                <a:spcPct val="150000"/>
              </a:lnSpc>
            </a:pPr>
            <a:r>
              <a:rPr lang="de-DE" sz="1800" b="1" dirty="0">
                <a:latin typeface="Calibri" panose="020F0502020204030204" pitchFamily="34" charset="0"/>
                <a:cs typeface="Calibri" panose="020F0502020204030204" pitchFamily="34" charset="0"/>
              </a:rPr>
              <a:t>Worum geht es? </a:t>
            </a:r>
            <a:br>
              <a:rPr lang="de-DE" sz="1800" b="1" dirty="0">
                <a:latin typeface="Calibri" panose="020F0502020204030204" pitchFamily="34" charset="0"/>
                <a:cs typeface="Calibri" panose="020F0502020204030204" pitchFamily="34" charset="0"/>
              </a:rPr>
            </a:b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 Sichtbarkeit der Publikationen einer Institution</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	</a:t>
            </a:r>
            <a:r>
              <a:rPr lang="de-DE" sz="1800" dirty="0">
                <a:latin typeface="Calibri" panose="020F0502020204030204" pitchFamily="34" charset="0"/>
                <a:cs typeface="Calibri" panose="020F0502020204030204" pitchFamily="34" charset="0"/>
                <a:sym typeface="Wingdings" panose="05000000000000000000" pitchFamily="2" charset="2"/>
              </a:rPr>
              <a:t> Affiliationsangabe</a:t>
            </a:r>
            <a:br>
              <a:rPr lang="de-DE" sz="1800" dirty="0">
                <a:latin typeface="Calibri" panose="020F0502020204030204" pitchFamily="34" charset="0"/>
                <a:cs typeface="Calibri" panose="020F0502020204030204" pitchFamily="34" charset="0"/>
                <a:sym typeface="Wingdings" panose="05000000000000000000" pitchFamily="2" charset="2"/>
              </a:rPr>
            </a:br>
            <a:r>
              <a:rPr lang="de-DE" sz="1800" dirty="0">
                <a:latin typeface="Calibri" panose="020F0502020204030204" pitchFamily="34" charset="0"/>
                <a:cs typeface="Calibri" panose="020F0502020204030204" pitchFamily="34" charset="0"/>
                <a:sym typeface="Wingdings" panose="05000000000000000000" pitchFamily="2" charset="2"/>
              </a:rPr>
              <a:t>	 Datenbereinigung in Literaturdatenbanken</a:t>
            </a:r>
            <a:endParaRPr lang="de-DE" sz="180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4"/>
          </p:nvPr>
        </p:nvSpPr>
        <p:spPr/>
        <p:txBody>
          <a:bodyPr/>
          <a:lstStyle/>
          <a:p>
            <a:fld id="{BB8556BB-5CA3-8E44-8172-47F2ABF5CF03}" type="slidenum">
              <a:rPr lang="de-DE" smtClean="0"/>
              <a:pPr/>
              <a:t>12</a:t>
            </a:fld>
            <a:endParaRPr lang="de-DE" dirty="0"/>
          </a:p>
        </p:txBody>
      </p:sp>
    </p:spTree>
    <p:extLst>
      <p:ext uri="{BB962C8B-B14F-4D97-AF65-F5344CB8AC3E}">
        <p14:creationId xmlns:p14="http://schemas.microsoft.com/office/powerpoint/2010/main" val="139589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p:cNvSpPr>
            <a:spLocks noGrp="1"/>
          </p:cNvSpPr>
          <p:nvPr>
            <p:ph type="title"/>
          </p:nvPr>
        </p:nvSpPr>
        <p:spPr>
          <a:xfrm>
            <a:off x="392500" y="2091003"/>
            <a:ext cx="8359000" cy="3555787"/>
          </a:xfrm>
        </p:spPr>
        <p:txBody>
          <a:bodyPr anchor="t">
            <a:noAutofit/>
          </a:bodyPr>
          <a:lstStyle/>
          <a:p>
            <a:pPr fontAlgn="ctr">
              <a:lnSpc>
                <a:spcPct val="150000"/>
              </a:lnSpc>
            </a:pPr>
            <a:r>
              <a:rPr lang="de-DE" sz="1800" b="1" dirty="0">
                <a:latin typeface="Calibri" panose="020F0502020204030204" pitchFamily="34" charset="0"/>
                <a:cs typeface="Calibri" panose="020F0502020204030204" pitchFamily="34" charset="0"/>
              </a:rPr>
              <a:t>Worum geht es? </a:t>
            </a:r>
            <a:br>
              <a:rPr lang="de-DE" sz="1800" b="1" dirty="0">
                <a:latin typeface="Calibri" panose="020F0502020204030204" pitchFamily="34" charset="0"/>
                <a:cs typeface="Calibri" panose="020F0502020204030204" pitchFamily="34" charset="0"/>
              </a:rPr>
            </a:b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 Leistungsmessung durch </a:t>
            </a:r>
            <a:r>
              <a:rPr lang="de-DE" sz="1800" dirty="0" err="1">
                <a:latin typeface="Calibri" panose="020F0502020204030204" pitchFamily="34" charset="0"/>
                <a:cs typeface="Calibri" panose="020F0502020204030204" pitchFamily="34" charset="0"/>
              </a:rPr>
              <a:t>bibliometrische</a:t>
            </a:r>
            <a:r>
              <a:rPr lang="de-DE" sz="1800" dirty="0">
                <a:latin typeface="Calibri" panose="020F0502020204030204" pitchFamily="34" charset="0"/>
                <a:cs typeface="Calibri" panose="020F0502020204030204" pitchFamily="34" charset="0"/>
              </a:rPr>
              <a:t> Kennzahlen</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	</a:t>
            </a:r>
            <a:r>
              <a:rPr lang="de-DE" sz="1800" dirty="0">
                <a:latin typeface="Calibri" panose="020F0502020204030204" pitchFamily="34" charset="0"/>
                <a:cs typeface="Calibri" panose="020F0502020204030204" pitchFamily="34" charset="0"/>
                <a:sym typeface="Wingdings" panose="05000000000000000000" pitchFamily="2" charset="2"/>
              </a:rPr>
              <a:t> Was bedeuten h-Index, Impact </a:t>
            </a:r>
            <a:r>
              <a:rPr lang="de-DE" sz="1800" dirty="0" err="1">
                <a:latin typeface="Calibri" panose="020F0502020204030204" pitchFamily="34" charset="0"/>
                <a:cs typeface="Calibri" panose="020F0502020204030204" pitchFamily="34" charset="0"/>
                <a:sym typeface="Wingdings" panose="05000000000000000000" pitchFamily="2" charset="2"/>
              </a:rPr>
              <a:t>Factor</a:t>
            </a:r>
            <a:r>
              <a:rPr lang="de-DE" sz="1800" dirty="0">
                <a:latin typeface="Calibri" panose="020F0502020204030204" pitchFamily="34" charset="0"/>
                <a:cs typeface="Calibri" panose="020F0502020204030204" pitchFamily="34" charset="0"/>
                <a:sym typeface="Wingdings" panose="05000000000000000000" pitchFamily="2" charset="2"/>
              </a:rPr>
              <a:t> &amp; Co?</a:t>
            </a:r>
            <a:br>
              <a:rPr lang="de-DE" sz="1800" dirty="0">
                <a:latin typeface="Calibri" panose="020F0502020204030204" pitchFamily="34" charset="0"/>
                <a:cs typeface="Calibri" panose="020F0502020204030204" pitchFamily="34" charset="0"/>
                <a:sym typeface="Wingdings" panose="05000000000000000000" pitchFamily="2" charset="2"/>
              </a:rPr>
            </a:br>
            <a:r>
              <a:rPr lang="de-DE" sz="1800" dirty="0">
                <a:latin typeface="Calibri" panose="020F0502020204030204" pitchFamily="34" charset="0"/>
                <a:cs typeface="Calibri" panose="020F0502020204030204" pitchFamily="34" charset="0"/>
                <a:sym typeface="Wingdings" panose="05000000000000000000" pitchFamily="2" charset="2"/>
              </a:rPr>
              <a:t>	 </a:t>
            </a:r>
            <a:r>
              <a:rPr lang="de-DE" sz="1800" dirty="0" err="1">
                <a:latin typeface="Calibri" panose="020F0502020204030204" pitchFamily="34" charset="0"/>
                <a:cs typeface="Calibri" panose="020F0502020204030204" pitchFamily="34" charset="0"/>
                <a:sym typeface="Wingdings" panose="05000000000000000000" pitchFamily="2" charset="2"/>
              </a:rPr>
              <a:t>Responsible</a:t>
            </a:r>
            <a:r>
              <a:rPr lang="de-DE" sz="1800" dirty="0">
                <a:latin typeface="Calibri" panose="020F0502020204030204" pitchFamily="34" charset="0"/>
                <a:cs typeface="Calibri" panose="020F0502020204030204" pitchFamily="34" charset="0"/>
                <a:sym typeface="Wingdings" panose="05000000000000000000" pitchFamily="2" charset="2"/>
              </a:rPr>
              <a:t> </a:t>
            </a:r>
            <a:r>
              <a:rPr lang="de-DE" sz="1800" dirty="0" err="1">
                <a:latin typeface="Calibri" panose="020F0502020204030204" pitchFamily="34" charset="0"/>
                <a:cs typeface="Calibri" panose="020F0502020204030204" pitchFamily="34" charset="0"/>
                <a:sym typeface="Wingdings" panose="05000000000000000000" pitchFamily="2" charset="2"/>
              </a:rPr>
              <a:t>Metrics</a:t>
            </a:r>
            <a:r>
              <a:rPr lang="de-DE" sz="1800" dirty="0">
                <a:latin typeface="Calibri" panose="020F0502020204030204" pitchFamily="34" charset="0"/>
                <a:cs typeface="Calibri" panose="020F0502020204030204" pitchFamily="34" charset="0"/>
                <a:sym typeface="Wingdings" panose="05000000000000000000" pitchFamily="2" charset="2"/>
              </a:rPr>
              <a:t>: Nutzen und Grenzen von Bibliometrie</a:t>
            </a:r>
            <a:br>
              <a:rPr lang="de-DE" sz="1800" dirty="0">
                <a:latin typeface="Calibri" panose="020F0502020204030204" pitchFamily="34" charset="0"/>
                <a:cs typeface="Calibri" panose="020F0502020204030204" pitchFamily="34" charset="0"/>
                <a:sym typeface="Wingdings" panose="05000000000000000000" pitchFamily="2" charset="2"/>
              </a:rPr>
            </a:br>
            <a:r>
              <a:rPr lang="de-DE" sz="1800" dirty="0">
                <a:latin typeface="Calibri" panose="020F0502020204030204" pitchFamily="34" charset="0"/>
                <a:cs typeface="Calibri" panose="020F0502020204030204" pitchFamily="34" charset="0"/>
                <a:sym typeface="Wingdings" panose="05000000000000000000" pitchFamily="2" charset="2"/>
              </a:rPr>
              <a:t>	 Publikationsstrategien und Bewertungsoptionen</a:t>
            </a:r>
            <a:endParaRPr lang="de-DE" sz="180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4"/>
          </p:nvPr>
        </p:nvSpPr>
        <p:spPr/>
        <p:txBody>
          <a:bodyPr/>
          <a:lstStyle/>
          <a:p>
            <a:fld id="{BB8556BB-5CA3-8E44-8172-47F2ABF5CF03}" type="slidenum">
              <a:rPr lang="de-DE" smtClean="0"/>
              <a:pPr/>
              <a:t>13</a:t>
            </a:fld>
            <a:endParaRPr lang="de-DE" dirty="0"/>
          </a:p>
        </p:txBody>
      </p:sp>
    </p:spTree>
    <p:extLst>
      <p:ext uri="{BB962C8B-B14F-4D97-AF65-F5344CB8AC3E}">
        <p14:creationId xmlns:p14="http://schemas.microsoft.com/office/powerpoint/2010/main" val="3883042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p:cNvSpPr>
            <a:spLocks noGrp="1"/>
          </p:cNvSpPr>
          <p:nvPr>
            <p:ph type="title"/>
          </p:nvPr>
        </p:nvSpPr>
        <p:spPr>
          <a:xfrm>
            <a:off x="392500" y="2091003"/>
            <a:ext cx="8359000" cy="3555787"/>
          </a:xfrm>
        </p:spPr>
        <p:txBody>
          <a:bodyPr anchor="t">
            <a:noAutofit/>
          </a:bodyPr>
          <a:lstStyle/>
          <a:p>
            <a:pPr fontAlgn="ctr">
              <a:lnSpc>
                <a:spcPct val="150000"/>
              </a:lnSpc>
            </a:pPr>
            <a:r>
              <a:rPr lang="de-DE" sz="1800" b="1" dirty="0">
                <a:latin typeface="Calibri" panose="020F0502020204030204" pitchFamily="34" charset="0"/>
                <a:cs typeface="Calibri" panose="020F0502020204030204" pitchFamily="34" charset="0"/>
              </a:rPr>
              <a:t>Perspektive</a:t>
            </a:r>
            <a:br>
              <a:rPr lang="de-DE" sz="1800" b="1"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Was tun wir schon? </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Wie können wir uns weiterentwickeln? </a:t>
            </a:r>
            <a:br>
              <a:rPr lang="de-DE" sz="1800" dirty="0">
                <a:latin typeface="Calibri" panose="020F0502020204030204" pitchFamily="34" charset="0"/>
                <a:cs typeface="Calibri" panose="020F0502020204030204" pitchFamily="34" charset="0"/>
              </a:rPr>
            </a:b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sym typeface="Wingdings" panose="05000000000000000000" pitchFamily="2" charset="2"/>
              </a:rPr>
              <a:t> </a:t>
            </a:r>
            <a:r>
              <a:rPr lang="de-DE" sz="1800" dirty="0">
                <a:latin typeface="Calibri" panose="020F0502020204030204" pitchFamily="34" charset="0"/>
                <a:cs typeface="Calibri" panose="020F0502020204030204" pitchFamily="34" charset="0"/>
              </a:rPr>
              <a:t>Sichtung der Dienstleistungen, die Bibliotheken bereits anbieten</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sym typeface="Wingdings" panose="05000000000000000000" pitchFamily="2" charset="2"/>
              </a:rPr>
              <a:t> </a:t>
            </a:r>
            <a:r>
              <a:rPr lang="de-DE" sz="1800" dirty="0">
                <a:latin typeface="Calibri" panose="020F0502020204030204" pitchFamily="34" charset="0"/>
                <a:cs typeface="Calibri" panose="020F0502020204030204" pitchFamily="34" charset="0"/>
              </a:rPr>
              <a:t>Austausch auf Expertenebene</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sym typeface="Wingdings" panose="05000000000000000000" pitchFamily="2" charset="2"/>
              </a:rPr>
              <a:t> </a:t>
            </a:r>
            <a:r>
              <a:rPr lang="de-DE" sz="1800" dirty="0">
                <a:latin typeface="Calibri" panose="020F0502020204030204" pitchFamily="34" charset="0"/>
                <a:cs typeface="Calibri" panose="020F0502020204030204" pitchFamily="34" charset="0"/>
              </a:rPr>
              <a:t>Aufbau von Netzwerken und Kollaborationsmöglichkeiten</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sym typeface="Wingdings" panose="05000000000000000000" pitchFamily="2" charset="2"/>
              </a:rPr>
              <a:t> Entwicklung von bedarfsbezogenen Fortbildungsangeboten</a:t>
            </a:r>
            <a:br>
              <a:rPr lang="de-DE" sz="1800" dirty="0">
                <a:latin typeface="Calibri" panose="020F0502020204030204" pitchFamily="34" charset="0"/>
                <a:cs typeface="Calibri" panose="020F0502020204030204" pitchFamily="34" charset="0"/>
              </a:rPr>
            </a:br>
            <a:endParaRPr lang="de-DE" sz="180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4"/>
          </p:nvPr>
        </p:nvSpPr>
        <p:spPr/>
        <p:txBody>
          <a:bodyPr/>
          <a:lstStyle/>
          <a:p>
            <a:fld id="{BB8556BB-5CA3-8E44-8172-47F2ABF5CF03}" type="slidenum">
              <a:rPr lang="de-DE" smtClean="0"/>
              <a:pPr/>
              <a:t>14</a:t>
            </a:fld>
            <a:endParaRPr lang="de-DE" dirty="0"/>
          </a:p>
        </p:txBody>
      </p:sp>
    </p:spTree>
    <p:extLst>
      <p:ext uri="{BB962C8B-B14F-4D97-AF65-F5344CB8AC3E}">
        <p14:creationId xmlns:p14="http://schemas.microsoft.com/office/powerpoint/2010/main" val="520263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8E26693-A1BF-AD40-9381-D8AE501F39CC}"/>
              </a:ext>
            </a:extLst>
          </p:cNvPr>
          <p:cNvSpPr>
            <a:spLocks noGrp="1"/>
          </p:cNvSpPr>
          <p:nvPr>
            <p:ph sz="quarter" idx="13"/>
          </p:nvPr>
        </p:nvSpPr>
        <p:spPr/>
        <p:txBody>
          <a:bodyPr/>
          <a:lstStyle/>
          <a:p>
            <a:pPr marL="0" indent="0">
              <a:buNone/>
            </a:pPr>
            <a:r>
              <a:rPr lang="de-DE" dirty="0"/>
              <a:t>Stefan Farrenkopf</a:t>
            </a:r>
            <a:br>
              <a:rPr lang="de-DE" dirty="0"/>
            </a:br>
            <a:r>
              <a:rPr lang="de-DE" dirty="0"/>
              <a:t>Universitätsbibliothek Kiel</a:t>
            </a:r>
            <a:endParaRPr lang="de-DE" sz="2400" dirty="0"/>
          </a:p>
          <a:p>
            <a:pPr>
              <a:spcBef>
                <a:spcPts val="2800"/>
              </a:spcBef>
            </a:pPr>
            <a:r>
              <a:rPr lang="de-DE" sz="2400" dirty="0"/>
              <a:t>Metadaten sind strukturierte Daten, die den Zugang, das Management und die Aufbewahrung von Sammlungen und deren Objekten ermöglichen.</a:t>
            </a:r>
          </a:p>
          <a:p>
            <a:pPr>
              <a:spcBef>
                <a:spcPts val="2800"/>
              </a:spcBef>
            </a:pPr>
            <a:r>
              <a:rPr lang="de-DE" sz="2400" dirty="0"/>
              <a:t>Forschungstätigkeit ist, mehr oder weniger bewusst, durchdrungen von der Arbeit mit und der Produktion von Metadaten.</a:t>
            </a:r>
          </a:p>
          <a:p>
            <a:endParaRPr lang="de-DE" dirty="0"/>
          </a:p>
        </p:txBody>
      </p:sp>
      <p:sp>
        <p:nvSpPr>
          <p:cNvPr id="3" name="Titel 2">
            <a:extLst>
              <a:ext uri="{FF2B5EF4-FFF2-40B4-BE49-F238E27FC236}">
                <a16:creationId xmlns:a16="http://schemas.microsoft.com/office/drawing/2014/main" id="{D04E15D1-3AAE-E043-B702-60C3AA0251DC}"/>
              </a:ext>
            </a:extLst>
          </p:cNvPr>
          <p:cNvSpPr>
            <a:spLocks noGrp="1"/>
          </p:cNvSpPr>
          <p:nvPr>
            <p:ph type="title"/>
          </p:nvPr>
        </p:nvSpPr>
        <p:spPr/>
        <p:txBody>
          <a:bodyPr vert="horz" lIns="91440" tIns="45720" rIns="91440" bIns="45720" rtlCol="0" anchor="t">
            <a:noAutofit/>
          </a:bodyPr>
          <a:lstStyle/>
          <a:p>
            <a:pPr fontAlgn="ctr">
              <a:lnSpc>
                <a:spcPct val="150000"/>
              </a:lnSpc>
            </a:pPr>
            <a:r>
              <a:rPr lang="de-DE" sz="2800" b="1" dirty="0">
                <a:latin typeface="Calibri" panose="020F0502020204030204" pitchFamily="34" charset="0"/>
                <a:cs typeface="Calibri" panose="020F0502020204030204" pitchFamily="34" charset="0"/>
              </a:rPr>
              <a:t>III. Metadaten im Kontext forschungsnaher Dienste</a:t>
            </a:r>
          </a:p>
        </p:txBody>
      </p:sp>
      <p:sp>
        <p:nvSpPr>
          <p:cNvPr id="4" name="Foliennummernplatzhalter 3">
            <a:extLst>
              <a:ext uri="{FF2B5EF4-FFF2-40B4-BE49-F238E27FC236}">
                <a16:creationId xmlns:a16="http://schemas.microsoft.com/office/drawing/2014/main" id="{EBBA12BC-9361-5B45-AC24-776A7B88987A}"/>
              </a:ext>
            </a:extLst>
          </p:cNvPr>
          <p:cNvSpPr>
            <a:spLocks noGrp="1"/>
          </p:cNvSpPr>
          <p:nvPr>
            <p:ph type="sldNum" sz="quarter" idx="4"/>
          </p:nvPr>
        </p:nvSpPr>
        <p:spPr/>
        <p:txBody>
          <a:bodyPr/>
          <a:lstStyle/>
          <a:p>
            <a:fld id="{BB8556BB-5CA3-8E44-8172-47F2ABF5CF03}" type="slidenum">
              <a:rPr lang="de-DE" smtClean="0"/>
              <a:pPr/>
              <a:t>15</a:t>
            </a:fld>
            <a:endParaRPr lang="de-DE" dirty="0"/>
          </a:p>
        </p:txBody>
      </p:sp>
    </p:spTree>
    <p:extLst>
      <p:ext uri="{BB962C8B-B14F-4D97-AF65-F5344CB8AC3E}">
        <p14:creationId xmlns:p14="http://schemas.microsoft.com/office/powerpoint/2010/main" val="3821204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8E26693-A1BF-AD40-9381-D8AE501F39CC}"/>
              </a:ext>
            </a:extLst>
          </p:cNvPr>
          <p:cNvSpPr>
            <a:spLocks noGrp="1"/>
          </p:cNvSpPr>
          <p:nvPr>
            <p:ph sz="quarter" idx="13"/>
          </p:nvPr>
        </p:nvSpPr>
        <p:spPr/>
        <p:txBody>
          <a:bodyPr/>
          <a:lstStyle/>
          <a:p>
            <a:pPr>
              <a:spcBef>
                <a:spcPts val="2800"/>
              </a:spcBef>
            </a:pPr>
            <a:r>
              <a:rPr lang="de-DE" sz="2400" dirty="0"/>
              <a:t>An welchen Stellen profitieren Wissenschaftler*innen von der Unterstützung durch Bibliotheken im Forschungsprozess?</a:t>
            </a:r>
          </a:p>
          <a:p>
            <a:pPr>
              <a:spcBef>
                <a:spcPts val="2800"/>
              </a:spcBef>
            </a:pPr>
            <a:r>
              <a:rPr lang="de-DE" sz="2400" dirty="0"/>
              <a:t>Welche Dienste und Kompetenzfelder stellen Bibliotheken heute bereits zur Verfügung? </a:t>
            </a:r>
          </a:p>
          <a:p>
            <a:pPr>
              <a:spcBef>
                <a:spcPts val="2800"/>
              </a:spcBef>
            </a:pPr>
            <a:r>
              <a:rPr lang="de-DE" sz="2400" dirty="0"/>
              <a:t>Welche Bereiche erfordern den Aufbau von Kompetenzen und die Entwicklung neuer Angebote?</a:t>
            </a:r>
          </a:p>
          <a:p>
            <a:endParaRPr lang="de-DE" sz="2400" dirty="0"/>
          </a:p>
          <a:p>
            <a:endParaRPr lang="de-DE" dirty="0"/>
          </a:p>
        </p:txBody>
      </p:sp>
      <p:sp>
        <p:nvSpPr>
          <p:cNvPr id="3" name="Titel 2">
            <a:extLst>
              <a:ext uri="{FF2B5EF4-FFF2-40B4-BE49-F238E27FC236}">
                <a16:creationId xmlns:a16="http://schemas.microsoft.com/office/drawing/2014/main" id="{D04E15D1-3AAE-E043-B702-60C3AA0251DC}"/>
              </a:ext>
            </a:extLst>
          </p:cNvPr>
          <p:cNvSpPr>
            <a:spLocks noGrp="1"/>
          </p:cNvSpPr>
          <p:nvPr>
            <p:ph type="title"/>
          </p:nvPr>
        </p:nvSpPr>
        <p:spPr/>
        <p:txBody>
          <a:bodyPr/>
          <a:lstStyle/>
          <a:p>
            <a:r>
              <a:rPr lang="de-DE" sz="2800" b="1" dirty="0">
                <a:latin typeface="Calibri" panose="020F0502020204030204" pitchFamily="34" charset="0"/>
                <a:cs typeface="Calibri" panose="020F0502020204030204" pitchFamily="34" charset="0"/>
              </a:rPr>
              <a:t>Kernfragen</a:t>
            </a:r>
          </a:p>
        </p:txBody>
      </p:sp>
      <p:sp>
        <p:nvSpPr>
          <p:cNvPr id="4" name="Foliennummernplatzhalter 3">
            <a:extLst>
              <a:ext uri="{FF2B5EF4-FFF2-40B4-BE49-F238E27FC236}">
                <a16:creationId xmlns:a16="http://schemas.microsoft.com/office/drawing/2014/main" id="{EBBA12BC-9361-5B45-AC24-776A7B88987A}"/>
              </a:ext>
            </a:extLst>
          </p:cNvPr>
          <p:cNvSpPr>
            <a:spLocks noGrp="1"/>
          </p:cNvSpPr>
          <p:nvPr>
            <p:ph type="sldNum" sz="quarter" idx="4"/>
          </p:nvPr>
        </p:nvSpPr>
        <p:spPr/>
        <p:txBody>
          <a:bodyPr/>
          <a:lstStyle/>
          <a:p>
            <a:fld id="{BB8556BB-5CA3-8E44-8172-47F2ABF5CF03}" type="slidenum">
              <a:rPr lang="de-DE" smtClean="0"/>
              <a:pPr/>
              <a:t>16</a:t>
            </a:fld>
            <a:endParaRPr lang="de-DE" dirty="0"/>
          </a:p>
        </p:txBody>
      </p:sp>
    </p:spTree>
    <p:extLst>
      <p:ext uri="{BB962C8B-B14F-4D97-AF65-F5344CB8AC3E}">
        <p14:creationId xmlns:p14="http://schemas.microsoft.com/office/powerpoint/2010/main" val="385712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8E26693-A1BF-AD40-9381-D8AE501F39CC}"/>
              </a:ext>
            </a:extLst>
          </p:cNvPr>
          <p:cNvSpPr>
            <a:spLocks noGrp="1"/>
          </p:cNvSpPr>
          <p:nvPr>
            <p:ph sz="quarter" idx="13"/>
          </p:nvPr>
        </p:nvSpPr>
        <p:spPr/>
        <p:txBody>
          <a:bodyPr>
            <a:normAutofit/>
          </a:bodyPr>
          <a:lstStyle/>
          <a:p>
            <a:r>
              <a:rPr lang="de-DE" sz="2400" dirty="0"/>
              <a:t>Metadaten als integraler Bestandteil der Forschungsdatenproduktion (Teilnahme der Bibliothek am Forschungsprozess)</a:t>
            </a:r>
          </a:p>
          <a:p>
            <a:r>
              <a:rPr lang="de-DE" sz="2400" dirty="0"/>
              <a:t>Spannungsfeld zw. fach- und bibliothekarischer Sphäre (z.B. Standards, Qualität und Granularität)</a:t>
            </a:r>
          </a:p>
          <a:p>
            <a:r>
              <a:rPr lang="de-DE" sz="2400" dirty="0"/>
              <a:t>Beratung (z.B. Standards, Datenmodelle, Formate)</a:t>
            </a:r>
          </a:p>
          <a:p>
            <a:r>
              <a:rPr lang="de-DE" sz="2400" dirty="0"/>
              <a:t>Mitmachen (z.B. Erschließung, Konvertierung, Nachweis)</a:t>
            </a:r>
          </a:p>
          <a:p>
            <a:r>
              <a:rPr lang="de-DE" sz="2400" dirty="0"/>
              <a:t>Eigeninteresse? (z.B. Interoperabilität, Verknüpfung (</a:t>
            </a:r>
            <a:r>
              <a:rPr lang="de-DE" sz="2400" dirty="0" err="1"/>
              <a:t>Linked</a:t>
            </a:r>
            <a:r>
              <a:rPr lang="de-DE" sz="2400" dirty="0"/>
              <a:t> Data), Nachnutzung</a:t>
            </a:r>
            <a:endParaRPr lang="de-DE" sz="2200" dirty="0"/>
          </a:p>
        </p:txBody>
      </p:sp>
      <p:sp>
        <p:nvSpPr>
          <p:cNvPr id="3" name="Titel 2">
            <a:extLst>
              <a:ext uri="{FF2B5EF4-FFF2-40B4-BE49-F238E27FC236}">
                <a16:creationId xmlns:a16="http://schemas.microsoft.com/office/drawing/2014/main" id="{D04E15D1-3AAE-E043-B702-60C3AA0251DC}"/>
              </a:ext>
            </a:extLst>
          </p:cNvPr>
          <p:cNvSpPr>
            <a:spLocks noGrp="1"/>
          </p:cNvSpPr>
          <p:nvPr>
            <p:ph type="title"/>
          </p:nvPr>
        </p:nvSpPr>
        <p:spPr/>
        <p:txBody>
          <a:bodyPr/>
          <a:lstStyle/>
          <a:p>
            <a:r>
              <a:rPr lang="de-DE" sz="2800" b="1" dirty="0">
                <a:latin typeface="Calibri" panose="020F0502020204030204" pitchFamily="34" charset="0"/>
                <a:cs typeface="Calibri" panose="020F0502020204030204" pitchFamily="34" charset="0"/>
              </a:rPr>
              <a:t>Handlungsfelder</a:t>
            </a:r>
          </a:p>
        </p:txBody>
      </p:sp>
      <p:sp>
        <p:nvSpPr>
          <p:cNvPr id="4" name="Foliennummernplatzhalter 3">
            <a:extLst>
              <a:ext uri="{FF2B5EF4-FFF2-40B4-BE49-F238E27FC236}">
                <a16:creationId xmlns:a16="http://schemas.microsoft.com/office/drawing/2014/main" id="{EBBA12BC-9361-5B45-AC24-776A7B88987A}"/>
              </a:ext>
            </a:extLst>
          </p:cNvPr>
          <p:cNvSpPr>
            <a:spLocks noGrp="1"/>
          </p:cNvSpPr>
          <p:nvPr>
            <p:ph type="sldNum" sz="quarter" idx="4"/>
          </p:nvPr>
        </p:nvSpPr>
        <p:spPr/>
        <p:txBody>
          <a:bodyPr/>
          <a:lstStyle/>
          <a:p>
            <a:fld id="{BB8556BB-5CA3-8E44-8172-47F2ABF5CF03}" type="slidenum">
              <a:rPr lang="de-DE" smtClean="0"/>
              <a:pPr/>
              <a:t>17</a:t>
            </a:fld>
            <a:endParaRPr lang="de-DE" dirty="0"/>
          </a:p>
        </p:txBody>
      </p:sp>
    </p:spTree>
    <p:extLst>
      <p:ext uri="{BB962C8B-B14F-4D97-AF65-F5344CB8AC3E}">
        <p14:creationId xmlns:p14="http://schemas.microsoft.com/office/powerpoint/2010/main" val="111723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BB8556BB-5CA3-8E44-8172-47F2ABF5CF03}" type="slidenum">
              <a:rPr lang="de-DE" smtClean="0"/>
              <a:pPr/>
              <a:t>18</a:t>
            </a:fld>
            <a:endParaRPr lang="de-DE" dirty="0"/>
          </a:p>
        </p:txBody>
      </p:sp>
      <p:sp>
        <p:nvSpPr>
          <p:cNvPr id="6" name="Titel 2">
            <a:extLst>
              <a:ext uri="{FF2B5EF4-FFF2-40B4-BE49-F238E27FC236}">
                <a16:creationId xmlns:a16="http://schemas.microsoft.com/office/drawing/2014/main" id="{04F4E3BB-B049-1644-81F1-B968C5604990}"/>
              </a:ext>
            </a:extLst>
          </p:cNvPr>
          <p:cNvSpPr txBox="1">
            <a:spLocks/>
          </p:cNvSpPr>
          <p:nvPr/>
        </p:nvSpPr>
        <p:spPr>
          <a:xfrm>
            <a:off x="392500" y="318759"/>
            <a:ext cx="8288916" cy="74270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kern="1200">
                <a:solidFill>
                  <a:schemeClr val="tx1"/>
                </a:solidFill>
                <a:latin typeface="+mn-lt"/>
                <a:ea typeface="+mj-ea"/>
                <a:cs typeface="+mj-cs"/>
              </a:defRPr>
            </a:lvl1pPr>
          </a:lstStyle>
          <a:p>
            <a:pPr fontAlgn="ctr">
              <a:lnSpc>
                <a:spcPct val="150000"/>
              </a:lnSpc>
            </a:pPr>
            <a:r>
              <a:rPr lang="de-DE" sz="2400" b="1" dirty="0">
                <a:latin typeface="Calibri" panose="020F0502020204030204" pitchFamily="34" charset="0"/>
                <a:cs typeface="Calibri" panose="020F0502020204030204" pitchFamily="34" charset="0"/>
              </a:rPr>
              <a:t>IV. Digital </a:t>
            </a:r>
            <a:r>
              <a:rPr lang="de-DE" sz="2400" b="1" dirty="0" err="1">
                <a:latin typeface="Calibri" panose="020F0502020204030204" pitchFamily="34" charset="0"/>
                <a:cs typeface="Calibri" panose="020F0502020204030204" pitchFamily="34" charset="0"/>
              </a:rPr>
              <a:t>Humanities</a:t>
            </a:r>
            <a:r>
              <a:rPr lang="de-DE" sz="2400" b="1" dirty="0">
                <a:latin typeface="Calibri" panose="020F0502020204030204" pitchFamily="34" charset="0"/>
                <a:cs typeface="Calibri" panose="020F0502020204030204" pitchFamily="34" charset="0"/>
              </a:rPr>
              <a:t> &amp; Research </a:t>
            </a:r>
            <a:r>
              <a:rPr lang="de-DE" sz="2400" b="1" dirty="0" err="1">
                <a:latin typeface="Calibri" panose="020F0502020204030204" pitchFamily="34" charset="0"/>
                <a:cs typeface="Calibri" panose="020F0502020204030204" pitchFamily="34" charset="0"/>
              </a:rPr>
              <a:t>Behavior</a:t>
            </a:r>
            <a:br>
              <a:rPr lang="de-DE" sz="2400" dirty="0">
                <a:latin typeface="Calibri" panose="020F0502020204030204" pitchFamily="34" charset="0"/>
                <a:cs typeface="Calibri" panose="020F0502020204030204" pitchFamily="34" charset="0"/>
              </a:rPr>
            </a:br>
            <a:endParaRPr lang="de-DE" sz="2400" dirty="0">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398" y="2079523"/>
            <a:ext cx="4443602" cy="387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llipse 8"/>
          <p:cNvSpPr/>
          <p:nvPr/>
        </p:nvSpPr>
        <p:spPr>
          <a:xfrm>
            <a:off x="5106154" y="2706986"/>
            <a:ext cx="841973" cy="41646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6100527" y="2915216"/>
            <a:ext cx="841973" cy="41646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6245381" y="4008176"/>
            <a:ext cx="841973" cy="41646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5258553" y="4896415"/>
            <a:ext cx="841973" cy="41646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7349905" y="3810508"/>
            <a:ext cx="841973" cy="41646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6824804" y="4778721"/>
            <a:ext cx="841973" cy="41646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7349905" y="5104645"/>
            <a:ext cx="841973" cy="41646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itel 2"/>
          <p:cNvSpPr txBox="1">
            <a:spLocks/>
          </p:cNvSpPr>
          <p:nvPr/>
        </p:nvSpPr>
        <p:spPr>
          <a:xfrm>
            <a:off x="393411" y="1059352"/>
            <a:ext cx="4231752" cy="42549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kern="1200">
                <a:solidFill>
                  <a:schemeClr val="tx1"/>
                </a:solidFill>
                <a:latin typeface="+mn-lt"/>
                <a:ea typeface="+mj-ea"/>
                <a:cs typeface="+mj-cs"/>
              </a:defRPr>
            </a:lvl1pPr>
          </a:lstStyle>
          <a:p>
            <a:pPr fontAlgn="ctr">
              <a:lnSpc>
                <a:spcPct val="150000"/>
              </a:lnSpc>
            </a:pPr>
            <a:r>
              <a:rPr lang="de-DE" sz="1800" dirty="0">
                <a:latin typeface="Calibri" panose="020F0502020204030204" pitchFamily="34" charset="0"/>
                <a:cs typeface="Calibri" panose="020F0502020204030204" pitchFamily="34" charset="0"/>
              </a:rPr>
              <a:t>Dr. Timo Glaser</a:t>
            </a:r>
          </a:p>
          <a:p>
            <a:pPr fontAlgn="ctr">
              <a:lnSpc>
                <a:spcPct val="150000"/>
              </a:lnSpc>
            </a:pPr>
            <a:r>
              <a:rPr lang="de-DE" sz="1800" dirty="0">
                <a:latin typeface="Calibri" panose="020F0502020204030204" pitchFamily="34" charset="0"/>
                <a:cs typeface="Calibri" panose="020F0502020204030204" pitchFamily="34" charset="0"/>
              </a:rPr>
              <a:t>Universitätsbibliothek Marburg</a:t>
            </a:r>
          </a:p>
          <a:p>
            <a:pPr fontAlgn="ctr">
              <a:lnSpc>
                <a:spcPct val="150000"/>
              </a:lnSpc>
            </a:pPr>
            <a:endParaRPr lang="de-DE" sz="1800" dirty="0">
              <a:latin typeface="Calibri" panose="020F0502020204030204" pitchFamily="34" charset="0"/>
              <a:cs typeface="Calibri" panose="020F0502020204030204" pitchFamily="34" charset="0"/>
            </a:endParaRPr>
          </a:p>
          <a:p>
            <a:pPr fontAlgn="ctr">
              <a:lnSpc>
                <a:spcPct val="150000"/>
              </a:lnSpc>
              <a:spcBef>
                <a:spcPts val="1800"/>
              </a:spcBef>
            </a:pPr>
            <a:r>
              <a:rPr lang="de-DE" sz="1800" b="1" i="1" dirty="0">
                <a:latin typeface="Calibri" panose="020F0502020204030204" pitchFamily="34" charset="0"/>
                <a:cs typeface="Calibri" panose="020F0502020204030204" pitchFamily="34" charset="0"/>
              </a:rPr>
              <a:t>Kernfragen: </a:t>
            </a:r>
          </a:p>
          <a:p>
            <a:pPr fontAlgn="ctr">
              <a:lnSpc>
                <a:spcPct val="100000"/>
              </a:lnSpc>
              <a:spcBef>
                <a:spcPts val="600"/>
              </a:spcBef>
            </a:pPr>
            <a:r>
              <a:rPr lang="de-DE" sz="1800" dirty="0">
                <a:latin typeface="Calibri" panose="020F0502020204030204" pitchFamily="34" charset="0"/>
                <a:cs typeface="Calibri" panose="020F0502020204030204" pitchFamily="34" charset="0"/>
              </a:rPr>
              <a:t>Wie arbeiten unsere Wissenschaftlerinnen in den (digitalen) Geisteswissenschaften?</a:t>
            </a:r>
          </a:p>
          <a:p>
            <a:pPr fontAlgn="ctr">
              <a:lnSpc>
                <a:spcPct val="100000"/>
              </a:lnSpc>
              <a:spcBef>
                <a:spcPts val="600"/>
              </a:spcBef>
            </a:pPr>
            <a:r>
              <a:rPr lang="de-DE" sz="1800" dirty="0">
                <a:latin typeface="Calibri" panose="020F0502020204030204" pitchFamily="34" charset="0"/>
                <a:cs typeface="Calibri" panose="020F0502020204030204" pitchFamily="34" charset="0"/>
              </a:rPr>
              <a:t>Welche Rolle kann die Bibliothek übernehmen?</a:t>
            </a:r>
            <a:br>
              <a:rPr lang="de-DE" sz="1800" dirty="0">
                <a:latin typeface="Calibri" panose="020F0502020204030204" pitchFamily="34" charset="0"/>
                <a:cs typeface="Calibri" panose="020F0502020204030204" pitchFamily="34" charset="0"/>
              </a:rPr>
            </a:br>
            <a:endParaRPr lang="de-DE" sz="1800" dirty="0">
              <a:latin typeface="Calibri" panose="020F0502020204030204" pitchFamily="34" charset="0"/>
              <a:cs typeface="Calibri" panose="020F0502020204030204" pitchFamily="34" charset="0"/>
            </a:endParaRPr>
          </a:p>
          <a:p>
            <a:pPr fontAlgn="ctr">
              <a:lnSpc>
                <a:spcPct val="150000"/>
              </a:lnSpc>
            </a:pPr>
            <a:endParaRPr lang="de-DE" sz="1800" dirty="0">
              <a:latin typeface="Calibri" panose="020F0502020204030204" pitchFamily="34" charset="0"/>
              <a:cs typeface="Calibri" panose="020F0502020204030204" pitchFamily="34" charset="0"/>
            </a:endParaRPr>
          </a:p>
        </p:txBody>
      </p:sp>
      <p:sp>
        <p:nvSpPr>
          <p:cNvPr id="17" name="Rechteck 16"/>
          <p:cNvSpPr/>
          <p:nvPr/>
        </p:nvSpPr>
        <p:spPr>
          <a:xfrm>
            <a:off x="-1" y="5957953"/>
            <a:ext cx="9144001" cy="608122"/>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a:solidFill>
                  <a:schemeClr val="tx1"/>
                </a:solidFill>
              </a:rPr>
              <a:t>*</a:t>
            </a:r>
            <a:r>
              <a:rPr lang="en-US" sz="1200" baseline="30000">
                <a:solidFill>
                  <a:schemeClr val="tx1"/>
                </a:solidFill>
              </a:rPr>
              <a:t>)</a:t>
            </a:r>
            <a:r>
              <a:rPr lang="en-US" sz="1200">
                <a:solidFill>
                  <a:schemeClr val="tx1"/>
                </a:solidFill>
              </a:rPr>
              <a:t> Sula, C. A. “Digital Humanities and Libraries: A Conceptual Model.” </a:t>
            </a:r>
            <a:r>
              <a:rPr lang="en-US" sz="1200" i="1">
                <a:solidFill>
                  <a:schemeClr val="tx1"/>
                </a:solidFill>
              </a:rPr>
              <a:t>Journal of Library Administration</a:t>
            </a:r>
            <a:r>
              <a:rPr lang="en-US" sz="1200">
                <a:solidFill>
                  <a:schemeClr val="tx1"/>
                </a:solidFill>
              </a:rPr>
              <a:t> 53, no. 1 (January 2013): 10–26. DOI: 10.1080/01930826.2013.756680</a:t>
            </a:r>
            <a:endParaRPr lang="de-DE" sz="1200" dirty="0">
              <a:solidFill>
                <a:schemeClr val="tx1"/>
              </a:solidFill>
            </a:endParaRPr>
          </a:p>
        </p:txBody>
      </p:sp>
    </p:spTree>
    <p:extLst>
      <p:ext uri="{BB962C8B-B14F-4D97-AF65-F5344CB8AC3E}">
        <p14:creationId xmlns:p14="http://schemas.microsoft.com/office/powerpoint/2010/main" val="310896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BB8556BB-5CA3-8E44-8172-47F2ABF5CF03}" type="slidenum">
              <a:rPr lang="de-DE" smtClean="0"/>
              <a:pPr/>
              <a:t>1</a:t>
            </a:fld>
            <a:endParaRPr lang="de-DE" dirty="0"/>
          </a:p>
        </p:txBody>
      </p:sp>
      <p:pic>
        <p:nvPicPr>
          <p:cNvPr id="8" name="Grafik 7">
            <a:extLst>
              <a:ext uri="{FF2B5EF4-FFF2-40B4-BE49-F238E27FC236}">
                <a16:creationId xmlns:a16="http://schemas.microsoft.com/office/drawing/2014/main" id="{6B9D7E19-0565-964F-A273-A89B146F4DF5}"/>
              </a:ext>
            </a:extLst>
          </p:cNvPr>
          <p:cNvPicPr>
            <a:picLocks noChangeAspect="1"/>
          </p:cNvPicPr>
          <p:nvPr/>
        </p:nvPicPr>
        <p:blipFill>
          <a:blip r:embed="rId2"/>
          <a:stretch>
            <a:fillRect/>
          </a:stretch>
        </p:blipFill>
        <p:spPr>
          <a:xfrm>
            <a:off x="179748" y="2007690"/>
            <a:ext cx="8964252" cy="2608555"/>
          </a:xfrm>
          <a:prstGeom prst="rect">
            <a:avLst/>
          </a:prstGeom>
        </p:spPr>
      </p:pic>
      <p:sp>
        <p:nvSpPr>
          <p:cNvPr id="9" name="Textfeld 8">
            <a:extLst>
              <a:ext uri="{FF2B5EF4-FFF2-40B4-BE49-F238E27FC236}">
                <a16:creationId xmlns:a16="http://schemas.microsoft.com/office/drawing/2014/main" id="{12004353-0897-3D44-AEDA-1F75FC4DA4CD}"/>
              </a:ext>
            </a:extLst>
          </p:cNvPr>
          <p:cNvSpPr txBox="1"/>
          <p:nvPr/>
        </p:nvSpPr>
        <p:spPr>
          <a:xfrm>
            <a:off x="179748" y="1344683"/>
            <a:ext cx="7516008" cy="584775"/>
          </a:xfrm>
          <a:prstGeom prst="rect">
            <a:avLst/>
          </a:prstGeom>
          <a:noFill/>
        </p:spPr>
        <p:txBody>
          <a:bodyPr wrap="square" rtlCol="0">
            <a:spAutoFit/>
          </a:bodyPr>
          <a:lstStyle/>
          <a:p>
            <a:r>
              <a:rPr lang="de-DE" sz="3200" b="1" dirty="0">
                <a:solidFill>
                  <a:srgbClr val="52C6F1"/>
                </a:solidFill>
                <a:latin typeface="Calibri" panose="020F0502020204030204" pitchFamily="34" charset="0"/>
                <a:cs typeface="Calibri" panose="020F0502020204030204" pitchFamily="34" charset="0"/>
              </a:rPr>
              <a:t>NMC </a:t>
            </a:r>
            <a:r>
              <a:rPr lang="de-DE" sz="3200" b="1" dirty="0" err="1">
                <a:solidFill>
                  <a:srgbClr val="52C6F1"/>
                </a:solidFill>
                <a:latin typeface="Calibri" panose="020F0502020204030204" pitchFamily="34" charset="0"/>
                <a:cs typeface="Calibri" panose="020F0502020204030204" pitchFamily="34" charset="0"/>
              </a:rPr>
              <a:t>Horizon</a:t>
            </a:r>
            <a:r>
              <a:rPr lang="de-DE" sz="3200" b="1" dirty="0">
                <a:solidFill>
                  <a:srgbClr val="52C6F1"/>
                </a:solidFill>
                <a:latin typeface="Calibri" panose="020F0502020204030204" pitchFamily="34" charset="0"/>
                <a:cs typeface="Calibri" panose="020F0502020204030204" pitchFamily="34" charset="0"/>
              </a:rPr>
              <a:t> Report 2017</a:t>
            </a:r>
          </a:p>
        </p:txBody>
      </p:sp>
      <p:sp>
        <p:nvSpPr>
          <p:cNvPr id="11" name="Titel 2">
            <a:extLst>
              <a:ext uri="{FF2B5EF4-FFF2-40B4-BE49-F238E27FC236}">
                <a16:creationId xmlns:a16="http://schemas.microsoft.com/office/drawing/2014/main" id="{4CA2A5CE-B7E8-494C-B439-4D848242598D}"/>
              </a:ext>
            </a:extLst>
          </p:cNvPr>
          <p:cNvSpPr txBox="1">
            <a:spLocks/>
          </p:cNvSpPr>
          <p:nvPr/>
        </p:nvSpPr>
        <p:spPr>
          <a:xfrm>
            <a:off x="156526" y="553684"/>
            <a:ext cx="8357777" cy="685800"/>
          </a:xfrm>
          <a:prstGeom prst="rect">
            <a:avLst/>
          </a:prstGeom>
        </p:spPr>
        <p:txBody>
          <a:bodyPr anchor="t">
            <a:noAutofit/>
          </a:bodyPr>
          <a:lstStyle>
            <a:lvl1pPr algn="l" defTabSz="914400" rtl="0" eaLnBrk="1" latinLnBrk="0" hangingPunct="1">
              <a:lnSpc>
                <a:spcPct val="90000"/>
              </a:lnSpc>
              <a:spcBef>
                <a:spcPct val="0"/>
              </a:spcBef>
              <a:buNone/>
              <a:defRPr sz="2400" kern="1200">
                <a:solidFill>
                  <a:schemeClr val="tx1"/>
                </a:solidFill>
                <a:latin typeface="+mn-lt"/>
                <a:ea typeface="+mj-ea"/>
                <a:cs typeface="+mj-cs"/>
              </a:defRPr>
            </a:lvl1pPr>
          </a:lstStyle>
          <a:p>
            <a:r>
              <a:rPr lang="de-DE" sz="4000" b="1" dirty="0">
                <a:latin typeface="Calibri" panose="020F0502020204030204" pitchFamily="34" charset="0"/>
                <a:cs typeface="Calibri" panose="020F0502020204030204" pitchFamily="34" charset="0"/>
              </a:rPr>
              <a:t>Impulse</a:t>
            </a:r>
          </a:p>
        </p:txBody>
      </p:sp>
      <p:sp>
        <p:nvSpPr>
          <p:cNvPr id="12" name="Textfeld 11">
            <a:extLst>
              <a:ext uri="{FF2B5EF4-FFF2-40B4-BE49-F238E27FC236}">
                <a16:creationId xmlns:a16="http://schemas.microsoft.com/office/drawing/2014/main" id="{013B043F-4184-B043-83CE-81EF4D095AA5}"/>
              </a:ext>
            </a:extLst>
          </p:cNvPr>
          <p:cNvSpPr txBox="1"/>
          <p:nvPr/>
        </p:nvSpPr>
        <p:spPr>
          <a:xfrm>
            <a:off x="156526" y="5045897"/>
            <a:ext cx="8909298" cy="338554"/>
          </a:xfrm>
          <a:prstGeom prst="rect">
            <a:avLst/>
          </a:prstGeom>
          <a:noFill/>
        </p:spPr>
        <p:txBody>
          <a:bodyPr wrap="none" rtlCol="0">
            <a:spAutoFit/>
          </a:bodyPr>
          <a:lstStyle/>
          <a:p>
            <a:r>
              <a:rPr lang="de-DE" sz="1600" dirty="0">
                <a:latin typeface="Calibri" panose="020F0502020204030204" pitchFamily="34" charset="0"/>
                <a:cs typeface="Calibri" panose="020F0502020204030204" pitchFamily="34" charset="0"/>
              </a:rPr>
              <a:t>Daneben Empfehlungen der KMK, EU, BMBF, Allianz der Wissenschaftsorganisationen, HRK, </a:t>
            </a:r>
            <a:r>
              <a:rPr lang="de-DE" sz="1600" dirty="0" err="1">
                <a:latin typeface="Calibri" panose="020F0502020204030204" pitchFamily="34" charset="0"/>
                <a:cs typeface="Calibri" panose="020F0502020204030204" pitchFamily="34" charset="0"/>
              </a:rPr>
              <a:t>RfII</a:t>
            </a:r>
            <a:r>
              <a:rPr lang="de-DE" sz="1600" dirty="0">
                <a:latin typeface="Calibri" panose="020F0502020204030204" pitchFamily="34" charset="0"/>
                <a:cs typeface="Calibri" panose="020F0502020204030204" pitchFamily="34" charset="0"/>
              </a:rPr>
              <a:t>, DFG, etc.</a:t>
            </a:r>
          </a:p>
        </p:txBody>
      </p:sp>
    </p:spTree>
    <p:extLst>
      <p:ext uri="{BB962C8B-B14F-4D97-AF65-F5344CB8AC3E}">
        <p14:creationId xmlns:p14="http://schemas.microsoft.com/office/powerpoint/2010/main" val="524355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endParaRPr lang="de-DE"/>
          </a:p>
        </p:txBody>
      </p:sp>
      <p:sp>
        <p:nvSpPr>
          <p:cNvPr id="4" name="Foliennummernplatzhalter 3"/>
          <p:cNvSpPr>
            <a:spLocks noGrp="1"/>
          </p:cNvSpPr>
          <p:nvPr>
            <p:ph type="sldNum" sz="quarter" idx="4"/>
          </p:nvPr>
        </p:nvSpPr>
        <p:spPr/>
        <p:txBody>
          <a:bodyPr/>
          <a:lstStyle/>
          <a:p>
            <a:fld id="{BB8556BB-5CA3-8E44-8172-47F2ABF5CF03}" type="slidenum">
              <a:rPr lang="de-DE" smtClean="0"/>
              <a:pPr/>
              <a:t>19</a:t>
            </a:fld>
            <a:endParaRPr lang="de-DE" dirty="0"/>
          </a:p>
        </p:txBody>
      </p:sp>
      <p:pic>
        <p:nvPicPr>
          <p:cNvPr id="2050" name="Picture 2" descr="\\dfs\ub\home\glasert\Downloads\storm-4013843_1920.jpg"/>
          <p:cNvPicPr>
            <a:picLocks noChangeAspect="1" noChangeArrowheads="1"/>
          </p:cNvPicPr>
          <p:nvPr/>
        </p:nvPicPr>
        <p:blipFill rotWithShape="1">
          <a:blip r:embed="rId2">
            <a:extLst>
              <a:ext uri="{28A0092B-C50C-407E-A947-70E740481C1C}">
                <a14:useLocalDpi xmlns:a14="http://schemas.microsoft.com/office/drawing/2010/main" val="0"/>
              </a:ext>
            </a:extLst>
          </a:blip>
          <a:srcRect b="12630"/>
          <a:stretch/>
        </p:blipFill>
        <p:spPr bwMode="auto">
          <a:xfrm>
            <a:off x="-1092514" y="0"/>
            <a:ext cx="11058839" cy="6566075"/>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1" y="1125538"/>
            <a:ext cx="4126625" cy="3839867"/>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2000" i="1">
                <a:solidFill>
                  <a:schemeClr val="tx1"/>
                </a:solidFill>
              </a:rPr>
              <a:t>Bibliothek als DH-Servicestelle</a:t>
            </a:r>
          </a:p>
          <a:p>
            <a:pPr algn="ctr"/>
            <a:endParaRPr lang="de-DE" sz="1800">
              <a:solidFill>
                <a:schemeClr val="tx1"/>
              </a:solidFill>
            </a:endParaRPr>
          </a:p>
          <a:p>
            <a:pPr marL="285750" indent="-285750">
              <a:buFont typeface="Arial" panose="020B0604020202020204" pitchFamily="34" charset="0"/>
              <a:buChar char="•"/>
            </a:pPr>
            <a:r>
              <a:rPr lang="de-DE" sz="1800">
                <a:solidFill>
                  <a:schemeClr val="tx1"/>
                </a:solidFill>
              </a:rPr>
              <a:t>Digitalisierung</a:t>
            </a:r>
          </a:p>
          <a:p>
            <a:pPr marL="285750" indent="-285750">
              <a:buFont typeface="Arial" panose="020B0604020202020204" pitchFamily="34" charset="0"/>
              <a:buChar char="•"/>
            </a:pPr>
            <a:r>
              <a:rPr lang="de-DE" sz="1800">
                <a:solidFill>
                  <a:schemeClr val="tx1"/>
                </a:solidFill>
              </a:rPr>
              <a:t>Langzeitarchivierung</a:t>
            </a:r>
          </a:p>
          <a:p>
            <a:pPr marL="285750" indent="-285750">
              <a:buFont typeface="Arial" panose="020B0604020202020204" pitchFamily="34" charset="0"/>
              <a:buChar char="•"/>
            </a:pPr>
            <a:r>
              <a:rPr lang="de-DE" sz="1800">
                <a:solidFill>
                  <a:schemeClr val="tx1"/>
                </a:solidFill>
              </a:rPr>
              <a:t>Meta-, Norm- und Forschungsdaten</a:t>
            </a:r>
          </a:p>
          <a:p>
            <a:pPr marL="285750" indent="-285750">
              <a:buFont typeface="Arial" panose="020B0604020202020204" pitchFamily="34" charset="0"/>
              <a:buChar char="•"/>
            </a:pPr>
            <a:r>
              <a:rPr lang="de-DE" sz="1800">
                <a:solidFill>
                  <a:schemeClr val="tx1"/>
                </a:solidFill>
              </a:rPr>
              <a:t>Aufbau und Pflege von digitalen Sammlungen/Ausstellungen/</a:t>
            </a:r>
            <a:br>
              <a:rPr lang="de-DE" sz="1800">
                <a:solidFill>
                  <a:schemeClr val="tx1"/>
                </a:solidFill>
              </a:rPr>
            </a:br>
            <a:r>
              <a:rPr lang="de-DE" sz="1800">
                <a:solidFill>
                  <a:schemeClr val="tx1"/>
                </a:solidFill>
              </a:rPr>
              <a:t>Plattformen</a:t>
            </a:r>
          </a:p>
          <a:p>
            <a:pPr marL="285750" indent="-285750">
              <a:buFont typeface="Arial" panose="020B0604020202020204" pitchFamily="34" charset="0"/>
              <a:buChar char="•"/>
            </a:pPr>
            <a:r>
              <a:rPr lang="de-DE" sz="1800">
                <a:solidFill>
                  <a:schemeClr val="tx1"/>
                </a:solidFill>
              </a:rPr>
              <a:t>Digitales (Open Access) Publizieren</a:t>
            </a:r>
          </a:p>
          <a:p>
            <a:pPr marL="285750" indent="-285750">
              <a:buFont typeface="Arial" panose="020B0604020202020204" pitchFamily="34" charset="0"/>
              <a:buChar char="•"/>
            </a:pPr>
            <a:r>
              <a:rPr lang="de-DE" sz="1800">
                <a:solidFill>
                  <a:schemeClr val="tx1"/>
                </a:solidFill>
              </a:rPr>
              <a:t>Projektplanung und </a:t>
            </a:r>
            <a:br>
              <a:rPr lang="de-DE" sz="1800">
                <a:solidFill>
                  <a:schemeClr val="tx1"/>
                </a:solidFill>
              </a:rPr>
            </a:br>
            <a:r>
              <a:rPr lang="de-DE" sz="1800">
                <a:solidFill>
                  <a:schemeClr val="tx1"/>
                </a:solidFill>
              </a:rPr>
              <a:t>–management</a:t>
            </a:r>
          </a:p>
          <a:p>
            <a:pPr algn="ctr"/>
            <a:r>
              <a:rPr lang="de-DE" sz="1800">
                <a:solidFill>
                  <a:schemeClr val="tx1"/>
                </a:solidFill>
              </a:rPr>
              <a:t> </a:t>
            </a:r>
            <a:endParaRPr lang="de-DE" sz="1800" dirty="0">
              <a:solidFill>
                <a:schemeClr val="tx1"/>
              </a:solidFill>
            </a:endParaRPr>
          </a:p>
        </p:txBody>
      </p:sp>
      <p:sp>
        <p:nvSpPr>
          <p:cNvPr id="7" name="Rechteck 6"/>
          <p:cNvSpPr/>
          <p:nvPr/>
        </p:nvSpPr>
        <p:spPr>
          <a:xfrm>
            <a:off x="5089982" y="1125537"/>
            <a:ext cx="4054018" cy="3839867"/>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2000" i="1">
                <a:solidFill>
                  <a:schemeClr val="tx1"/>
                </a:solidFill>
              </a:rPr>
              <a:t>Bibliothek als DH-Partnerin</a:t>
            </a:r>
          </a:p>
          <a:p>
            <a:endParaRPr lang="de-DE" sz="2000" i="1">
              <a:solidFill>
                <a:schemeClr val="tx1"/>
              </a:solidFill>
            </a:endParaRPr>
          </a:p>
          <a:p>
            <a:pPr marL="285750" indent="-285750">
              <a:buFont typeface="Arial" panose="020B0604020202020204" pitchFamily="34" charset="0"/>
              <a:buChar char="•"/>
            </a:pPr>
            <a:r>
              <a:rPr lang="de-DE" sz="1800">
                <a:solidFill>
                  <a:schemeClr val="tx1"/>
                </a:solidFill>
              </a:rPr>
              <a:t>Eigenständige Forschung</a:t>
            </a:r>
          </a:p>
          <a:p>
            <a:pPr marL="285750" indent="-285750">
              <a:buFont typeface="Arial" panose="020B0604020202020204" pitchFamily="34" charset="0"/>
              <a:buChar char="•"/>
            </a:pPr>
            <a:r>
              <a:rPr lang="de-DE" sz="1800">
                <a:solidFill>
                  <a:schemeClr val="tx1"/>
                </a:solidFill>
              </a:rPr>
              <a:t>Genuine Digital-Humanities-Kompetenzen*</a:t>
            </a:r>
            <a:r>
              <a:rPr lang="de-DE" sz="1800" baseline="30000">
                <a:solidFill>
                  <a:schemeClr val="tx1"/>
                </a:solidFill>
              </a:rPr>
              <a:t>)</a:t>
            </a:r>
          </a:p>
          <a:p>
            <a:endParaRPr lang="de-DE" sz="1800">
              <a:solidFill>
                <a:schemeClr val="tx1"/>
              </a:solidFill>
            </a:endParaRPr>
          </a:p>
        </p:txBody>
      </p:sp>
      <p:sp>
        <p:nvSpPr>
          <p:cNvPr id="9" name="Rechteck 8"/>
          <p:cNvSpPr/>
          <p:nvPr/>
        </p:nvSpPr>
        <p:spPr>
          <a:xfrm>
            <a:off x="-1" y="5433237"/>
            <a:ext cx="9144001" cy="113283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a:solidFill>
                  <a:schemeClr val="tx1"/>
                </a:solidFill>
              </a:rPr>
              <a:t>*</a:t>
            </a:r>
            <a:r>
              <a:rPr lang="en-US" sz="1200" baseline="30000">
                <a:solidFill>
                  <a:schemeClr val="tx1"/>
                </a:solidFill>
              </a:rPr>
              <a:t>)</a:t>
            </a:r>
            <a:r>
              <a:rPr lang="en-US" sz="1200">
                <a:solidFill>
                  <a:schemeClr val="tx1"/>
                </a:solidFill>
              </a:rPr>
              <a:t> Muñoz, T. “Recovering a Humanist Librarianship through Digital Humanities,” White, John W., and Heather Gilbert, eds. </a:t>
            </a:r>
            <a:r>
              <a:rPr lang="en-US" sz="1200" i="1">
                <a:solidFill>
                  <a:schemeClr val="tx1"/>
                </a:solidFill>
              </a:rPr>
              <a:t>Laying the Foundation: Digital Humanities in Academic Libraries</a:t>
            </a:r>
            <a:r>
              <a:rPr lang="en-US" sz="1200">
                <a:solidFill>
                  <a:schemeClr val="tx1"/>
                </a:solidFill>
              </a:rPr>
              <a:t>. Purdue University Press, 2016. DOI: 10.2307/j.ctt163t7kq.</a:t>
            </a:r>
            <a:endParaRPr lang="en-US" sz="1200" dirty="0">
              <a:solidFill>
                <a:schemeClr val="tx1"/>
              </a:solidFill>
            </a:endParaRPr>
          </a:p>
          <a:p>
            <a:r>
              <a:rPr lang="en-US" sz="1200">
                <a:solidFill>
                  <a:schemeClr val="tx1"/>
                </a:solidFill>
              </a:rPr>
              <a:t>Vandegrift, M.; Varner, S. (2013). “Evolving in Common: Creating Mutually Supportive Relationships Between Libraries and the Digital Humanities.” </a:t>
            </a:r>
            <a:r>
              <a:rPr lang="en-US" sz="1200" i="1">
                <a:solidFill>
                  <a:schemeClr val="tx1"/>
                </a:solidFill>
              </a:rPr>
              <a:t>Journal Of Library Administration</a:t>
            </a:r>
            <a:r>
              <a:rPr lang="en-US" sz="1200">
                <a:solidFill>
                  <a:schemeClr val="tx1"/>
                </a:solidFill>
              </a:rPr>
              <a:t>. DOI: 10.1080/01930826.2013.756699</a:t>
            </a:r>
            <a:endParaRPr lang="de-DE" sz="1200" dirty="0">
              <a:solidFill>
                <a:schemeClr val="tx1"/>
              </a:solidFill>
            </a:endParaRPr>
          </a:p>
        </p:txBody>
      </p:sp>
    </p:spTree>
    <p:extLst>
      <p:ext uri="{BB962C8B-B14F-4D97-AF65-F5344CB8AC3E}">
        <p14:creationId xmlns:p14="http://schemas.microsoft.com/office/powerpoint/2010/main" val="2895956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fs\ub\home\glasert\Downloads\football-1481815_1920.jpg"/>
          <p:cNvPicPr>
            <a:picLocks noChangeAspect="1" noChangeArrowheads="1"/>
          </p:cNvPicPr>
          <p:nvPr/>
        </p:nvPicPr>
        <p:blipFill rotWithShape="1">
          <a:blip r:embed="rId2">
            <a:extLst>
              <a:ext uri="{28A0092B-C50C-407E-A947-70E740481C1C}">
                <a14:useLocalDpi xmlns:a14="http://schemas.microsoft.com/office/drawing/2010/main" val="0"/>
              </a:ext>
            </a:extLst>
          </a:blip>
          <a:srcRect b="2667"/>
          <a:stretch/>
        </p:blipFill>
        <p:spPr bwMode="auto">
          <a:xfrm>
            <a:off x="-10633" y="0"/>
            <a:ext cx="9447393" cy="65660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4"/>
          </p:nvPr>
        </p:nvSpPr>
        <p:spPr/>
        <p:txBody>
          <a:bodyPr/>
          <a:lstStyle/>
          <a:p>
            <a:fld id="{BB8556BB-5CA3-8E44-8172-47F2ABF5CF03}" type="slidenum">
              <a:rPr lang="de-DE" smtClean="0"/>
              <a:pPr/>
              <a:t>20</a:t>
            </a:fld>
            <a:endParaRPr lang="de-DE" dirty="0"/>
          </a:p>
        </p:txBody>
      </p:sp>
      <p:sp>
        <p:nvSpPr>
          <p:cNvPr id="5" name="Rechteck 4"/>
          <p:cNvSpPr/>
          <p:nvPr/>
        </p:nvSpPr>
        <p:spPr>
          <a:xfrm>
            <a:off x="3062176" y="39505"/>
            <a:ext cx="6081825" cy="124703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de-DE" sz="2000" i="1" dirty="0">
                <a:solidFill>
                  <a:schemeClr val="tx1"/>
                </a:solidFill>
              </a:rPr>
              <a:t>bibliothekarisches Ideal</a:t>
            </a:r>
            <a:r>
              <a:rPr lang="de-DE" sz="2000" i="1">
                <a:solidFill>
                  <a:schemeClr val="tx1"/>
                </a:solidFill>
              </a:rPr>
              <a:t>: </a:t>
            </a:r>
          </a:p>
          <a:p>
            <a:pPr algn="r"/>
            <a:r>
              <a:rPr lang="de-DE" sz="2000">
                <a:solidFill>
                  <a:schemeClr val="tx1"/>
                </a:solidFill>
              </a:rPr>
              <a:t>Omnipräsenz </a:t>
            </a:r>
            <a:r>
              <a:rPr lang="de-DE" sz="2000" dirty="0">
                <a:solidFill>
                  <a:schemeClr val="tx1"/>
                </a:solidFill>
              </a:rPr>
              <a:t>im (</a:t>
            </a:r>
            <a:r>
              <a:rPr lang="de-DE" sz="2000">
                <a:solidFill>
                  <a:schemeClr val="tx1"/>
                </a:solidFill>
              </a:rPr>
              <a:t>digitalen – und </a:t>
            </a:r>
            <a:br>
              <a:rPr lang="de-DE" sz="2000">
                <a:solidFill>
                  <a:schemeClr val="tx1"/>
                </a:solidFill>
              </a:rPr>
            </a:br>
            <a:r>
              <a:rPr lang="de-DE" sz="2000">
                <a:solidFill>
                  <a:schemeClr val="tx1"/>
                </a:solidFill>
              </a:rPr>
              <a:t>analogen</a:t>
            </a:r>
            <a:r>
              <a:rPr lang="de-DE" sz="2000" dirty="0">
                <a:solidFill>
                  <a:schemeClr val="tx1"/>
                </a:solidFill>
              </a:rPr>
              <a:t>?) Forschungszyklus</a:t>
            </a:r>
          </a:p>
        </p:txBody>
      </p:sp>
      <p:sp>
        <p:nvSpPr>
          <p:cNvPr id="7" name="Rechteck 6"/>
          <p:cNvSpPr/>
          <p:nvPr/>
        </p:nvSpPr>
        <p:spPr>
          <a:xfrm>
            <a:off x="6103088" y="1637374"/>
            <a:ext cx="3040914" cy="2488059"/>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de-DE" sz="2000" i="1">
                <a:solidFill>
                  <a:schemeClr val="tx1"/>
                </a:solidFill>
              </a:rPr>
              <a:t>wissenschaftliche Selbstwahrnehmung:</a:t>
            </a:r>
            <a:endParaRPr lang="de-DE" sz="2000" dirty="0">
              <a:solidFill>
                <a:schemeClr val="tx1"/>
              </a:solidFill>
            </a:endParaRPr>
          </a:p>
          <a:p>
            <a:pPr algn="r"/>
            <a:r>
              <a:rPr lang="de-DE" sz="2000" dirty="0">
                <a:solidFill>
                  <a:schemeClr val="tx1"/>
                </a:solidFill>
              </a:rPr>
              <a:t>Benötigen keine </a:t>
            </a:r>
            <a:r>
              <a:rPr lang="de-DE" sz="2000" dirty="0" err="1">
                <a:solidFill>
                  <a:schemeClr val="tx1"/>
                </a:solidFill>
              </a:rPr>
              <a:t>BibliothekarInnen</a:t>
            </a:r>
            <a:r>
              <a:rPr lang="de-DE" sz="2000" dirty="0">
                <a:solidFill>
                  <a:schemeClr val="tx1"/>
                </a:solidFill>
              </a:rPr>
              <a:t>; Bibliotheken sind nicht zentral für die Forschung*</a:t>
            </a:r>
            <a:r>
              <a:rPr lang="de-DE" sz="2000" baseline="30000" dirty="0">
                <a:solidFill>
                  <a:schemeClr val="tx1"/>
                </a:solidFill>
              </a:rPr>
              <a:t>)</a:t>
            </a:r>
          </a:p>
        </p:txBody>
      </p:sp>
      <p:sp>
        <p:nvSpPr>
          <p:cNvPr id="9" name="Rechteck 8"/>
          <p:cNvSpPr/>
          <p:nvPr/>
        </p:nvSpPr>
        <p:spPr>
          <a:xfrm>
            <a:off x="-26945" y="5433237"/>
            <a:ext cx="9213478" cy="113283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a:solidFill>
                  <a:schemeClr val="tx1"/>
                </a:solidFill>
              </a:rPr>
              <a:t>*</a:t>
            </a:r>
            <a:r>
              <a:rPr lang="en-US" sz="1200" baseline="30000">
                <a:solidFill>
                  <a:schemeClr val="tx1"/>
                </a:solidFill>
              </a:rPr>
              <a:t>)</a:t>
            </a:r>
            <a:r>
              <a:rPr lang="en-US" sz="1200">
                <a:solidFill>
                  <a:schemeClr val="tx1"/>
                </a:solidFill>
              </a:rPr>
              <a:t> Cooper, D.; Schonfeld, R. </a:t>
            </a:r>
            <a:r>
              <a:rPr lang="en-US" sz="1200" i="1">
                <a:solidFill>
                  <a:schemeClr val="tx1"/>
                </a:solidFill>
              </a:rPr>
              <a:t>Rethinking Liaison Programs for the Humanities</a:t>
            </a:r>
            <a:r>
              <a:rPr lang="en-US" sz="1200">
                <a:solidFill>
                  <a:schemeClr val="tx1"/>
                </a:solidFill>
              </a:rPr>
              <a:t>. Ithaka S+R, July 26, 2017, </a:t>
            </a:r>
            <a:br>
              <a:rPr lang="en-US" sz="1200">
                <a:solidFill>
                  <a:schemeClr val="tx1"/>
                </a:solidFill>
              </a:rPr>
            </a:br>
            <a:r>
              <a:rPr lang="en-US" sz="1200">
                <a:solidFill>
                  <a:schemeClr val="tx1"/>
                </a:solidFill>
              </a:rPr>
              <a:t>DOI: 10.18665/sr.304124</a:t>
            </a:r>
          </a:p>
          <a:p>
            <a:r>
              <a:rPr lang="en-US" sz="1200">
                <a:solidFill>
                  <a:schemeClr val="tx1"/>
                </a:solidFill>
              </a:rPr>
              <a:t>Moore, M.; Singley, E. “Understanding the Information Behaviors of Doctoral Students: An Exploratory Study”, </a:t>
            </a:r>
            <a:r>
              <a:rPr lang="en-US" sz="1200" i="1">
                <a:solidFill>
                  <a:schemeClr val="tx1"/>
                </a:solidFill>
              </a:rPr>
              <a:t>Libraries and the Academy</a:t>
            </a:r>
            <a:r>
              <a:rPr lang="en-US" sz="1200">
                <a:solidFill>
                  <a:schemeClr val="tx1"/>
                </a:solidFill>
              </a:rPr>
              <a:t>, Vol. 19, No. 2 (2019) preprint: https://preprint.press.jhu.edu/portal/article/</a:t>
            </a:r>
            <a:br>
              <a:rPr lang="en-US" sz="1200">
                <a:solidFill>
                  <a:schemeClr val="tx1"/>
                </a:solidFill>
              </a:rPr>
            </a:br>
            <a:r>
              <a:rPr lang="en-US" sz="1200">
                <a:solidFill>
                  <a:schemeClr val="tx1"/>
                </a:solidFill>
              </a:rPr>
              <a:t>understanding-information-behaviors-doctoral-students-exploratory-study</a:t>
            </a:r>
            <a:endParaRPr lang="de-DE" sz="1200" dirty="0">
              <a:solidFill>
                <a:schemeClr val="tx1"/>
              </a:solidFill>
            </a:endParaRPr>
          </a:p>
        </p:txBody>
      </p:sp>
      <p:sp>
        <p:nvSpPr>
          <p:cNvPr id="6" name="Bogen 5"/>
          <p:cNvSpPr/>
          <p:nvPr/>
        </p:nvSpPr>
        <p:spPr>
          <a:xfrm rot="2342951">
            <a:off x="3472987" y="627388"/>
            <a:ext cx="669851" cy="1541721"/>
          </a:xfrm>
          <a:prstGeom prst="arc">
            <a:avLst>
              <a:gd name="adj1" fmla="val 16941089"/>
              <a:gd name="adj2" fmla="val 2436077"/>
            </a:avLst>
          </a:prstGeom>
          <a:ln w="5715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Bogen 10"/>
          <p:cNvSpPr/>
          <p:nvPr/>
        </p:nvSpPr>
        <p:spPr>
          <a:xfrm rot="5765948">
            <a:off x="5587409" y="2790784"/>
            <a:ext cx="669851" cy="1541721"/>
          </a:xfrm>
          <a:prstGeom prst="arc">
            <a:avLst>
              <a:gd name="adj1" fmla="val 16941089"/>
              <a:gd name="adj2" fmla="val 2436077"/>
            </a:avLst>
          </a:prstGeom>
          <a:ln w="57150">
            <a:solidFill>
              <a:srgbClr val="EF661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1254684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p:cNvSpPr>
            <a:spLocks noGrp="1"/>
          </p:cNvSpPr>
          <p:nvPr>
            <p:ph type="title"/>
          </p:nvPr>
        </p:nvSpPr>
        <p:spPr>
          <a:xfrm>
            <a:off x="392500" y="1061461"/>
            <a:ext cx="8359000" cy="1622746"/>
          </a:xfrm>
        </p:spPr>
        <p:txBody>
          <a:bodyPr anchor="t">
            <a:noAutofit/>
          </a:bodyPr>
          <a:lstStyle/>
          <a:p>
            <a:pPr fontAlgn="ctr">
              <a:lnSpc>
                <a:spcPct val="150000"/>
              </a:lnSpc>
            </a:pPr>
            <a:r>
              <a:rPr lang="de-DE" sz="1800" dirty="0">
                <a:latin typeface="Calibri" panose="020F0502020204030204" pitchFamily="34" charset="0"/>
                <a:cs typeface="Calibri" panose="020F0502020204030204" pitchFamily="34" charset="0"/>
              </a:rPr>
              <a:t>Dr. Wolfgang Stille</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Universitäts- und Landesbibliothek Darmstadt</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Informationstechnologie, Forschung &amp; Entwicklung</a:t>
            </a:r>
            <a:br>
              <a:rPr lang="de-DE" sz="1800" dirty="0">
                <a:latin typeface="Calibri" panose="020F0502020204030204" pitchFamily="34" charset="0"/>
                <a:cs typeface="Calibri" panose="020F0502020204030204" pitchFamily="34" charset="0"/>
              </a:rPr>
            </a:br>
            <a:br>
              <a:rPr lang="de-DE" sz="1800" dirty="0">
                <a:latin typeface="Calibri" panose="020F0502020204030204" pitchFamily="34" charset="0"/>
                <a:cs typeface="Calibri" panose="020F0502020204030204" pitchFamily="34" charset="0"/>
              </a:rPr>
            </a:br>
            <a:br>
              <a:rPr lang="de-DE" sz="1800" dirty="0">
                <a:latin typeface="Calibri" panose="020F0502020204030204" pitchFamily="34" charset="0"/>
                <a:cs typeface="Calibri" panose="020F0502020204030204" pitchFamily="34" charset="0"/>
              </a:rPr>
            </a:br>
            <a:endParaRPr lang="de-DE" sz="180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4"/>
          </p:nvPr>
        </p:nvSpPr>
        <p:spPr/>
        <p:txBody>
          <a:bodyPr/>
          <a:lstStyle/>
          <a:p>
            <a:fld id="{BB8556BB-5CA3-8E44-8172-47F2ABF5CF03}" type="slidenum">
              <a:rPr lang="de-DE" smtClean="0"/>
              <a:pPr/>
              <a:t>21</a:t>
            </a:fld>
            <a:endParaRPr lang="de-DE" dirty="0"/>
          </a:p>
        </p:txBody>
      </p:sp>
      <p:sp>
        <p:nvSpPr>
          <p:cNvPr id="6" name="Titel 2">
            <a:extLst>
              <a:ext uri="{FF2B5EF4-FFF2-40B4-BE49-F238E27FC236}">
                <a16:creationId xmlns:a16="http://schemas.microsoft.com/office/drawing/2014/main" id="{04F4E3BB-B049-1644-81F1-B968C5604990}"/>
              </a:ext>
            </a:extLst>
          </p:cNvPr>
          <p:cNvSpPr txBox="1">
            <a:spLocks/>
          </p:cNvSpPr>
          <p:nvPr/>
        </p:nvSpPr>
        <p:spPr>
          <a:xfrm>
            <a:off x="392500" y="318759"/>
            <a:ext cx="8288916" cy="74270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kern="1200">
                <a:solidFill>
                  <a:schemeClr val="tx1"/>
                </a:solidFill>
                <a:latin typeface="+mn-lt"/>
                <a:ea typeface="+mj-ea"/>
                <a:cs typeface="+mj-cs"/>
              </a:defRPr>
            </a:lvl1pPr>
          </a:lstStyle>
          <a:p>
            <a:pPr fontAlgn="ctr">
              <a:lnSpc>
                <a:spcPct val="150000"/>
              </a:lnSpc>
            </a:pPr>
            <a:r>
              <a:rPr lang="de-DE" sz="2400" b="1" dirty="0">
                <a:latin typeface="Calibri" panose="020F0502020204030204" pitchFamily="34" charset="0"/>
                <a:cs typeface="Calibri" panose="020F0502020204030204" pitchFamily="34" charset="0"/>
              </a:rPr>
              <a:t>V. </a:t>
            </a:r>
            <a:r>
              <a:rPr lang="de-DE" sz="2400" b="1" dirty="0" err="1">
                <a:latin typeface="Calibri" panose="020F0502020204030204" pitchFamily="34" charset="0"/>
                <a:cs typeface="Calibri" panose="020F0502020204030204" pitchFamily="34" charset="0"/>
              </a:rPr>
              <a:t>Forschungsprozeßunterstützung</a:t>
            </a:r>
            <a:r>
              <a:rPr lang="de-DE" sz="2400" b="1" dirty="0">
                <a:latin typeface="Calibri" panose="020F0502020204030204" pitchFamily="34" charset="0"/>
                <a:cs typeface="Calibri" panose="020F0502020204030204" pitchFamily="34" charset="0"/>
              </a:rPr>
              <a:t> / Open Space</a:t>
            </a:r>
            <a:br>
              <a:rPr lang="de-DE" sz="2400" dirty="0">
                <a:latin typeface="Calibri" panose="020F0502020204030204" pitchFamily="34" charset="0"/>
                <a:cs typeface="Calibri" panose="020F0502020204030204" pitchFamily="34" charset="0"/>
              </a:rPr>
            </a:br>
            <a:endParaRPr lang="de-DE" sz="2400" dirty="0">
              <a:latin typeface="Calibri" panose="020F0502020204030204" pitchFamily="34" charset="0"/>
              <a:cs typeface="Calibri" panose="020F0502020204030204" pitchFamily="34" charset="0"/>
            </a:endParaRPr>
          </a:p>
        </p:txBody>
      </p:sp>
      <p:sp>
        <p:nvSpPr>
          <p:cNvPr id="7" name="Foliennummernplatzhalter 4">
            <a:extLst>
              <a:ext uri="{FF2B5EF4-FFF2-40B4-BE49-F238E27FC236}">
                <a16:creationId xmlns:a16="http://schemas.microsoft.com/office/drawing/2014/main" id="{38135FE0-6AA0-444C-97E9-D95EFC259F50}"/>
              </a:ext>
            </a:extLst>
          </p:cNvPr>
          <p:cNvSpPr txBox="1">
            <a:spLocks/>
          </p:cNvSpPr>
          <p:nvPr/>
        </p:nvSpPr>
        <p:spPr>
          <a:xfrm>
            <a:off x="8045896" y="6612255"/>
            <a:ext cx="704381" cy="245745"/>
          </a:xfrm>
          <a:prstGeom prst="rect">
            <a:avLst/>
          </a:prstGeom>
        </p:spPr>
        <p:txBody>
          <a:bodyPr anchor="ctr"/>
          <a:lstStyle>
            <a:defPPr>
              <a:defRPr lang="de-DE"/>
            </a:defPPr>
            <a:lvl1pPr marL="0" algn="r" defTabSz="685800" rtl="0" eaLnBrk="1" latinLnBrk="0" hangingPunct="1">
              <a:defRPr sz="90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B8556BB-5CA3-8E44-8172-47F2ABF5CF03}" type="slidenum">
              <a:rPr lang="de-DE" smtClean="0"/>
              <a:pPr/>
              <a:t>21</a:t>
            </a:fld>
            <a:endParaRPr lang="de-DE" dirty="0"/>
          </a:p>
        </p:txBody>
      </p:sp>
      <p:pic>
        <p:nvPicPr>
          <p:cNvPr id="5" name="Grafik 4">
            <a:extLst>
              <a:ext uri="{FF2B5EF4-FFF2-40B4-BE49-F238E27FC236}">
                <a16:creationId xmlns:a16="http://schemas.microsoft.com/office/drawing/2014/main" id="{ED90B9DD-DF74-9F48-8D57-2D88D75A9540}"/>
              </a:ext>
            </a:extLst>
          </p:cNvPr>
          <p:cNvPicPr>
            <a:picLocks noChangeAspect="1"/>
          </p:cNvPicPr>
          <p:nvPr/>
        </p:nvPicPr>
        <p:blipFill>
          <a:blip r:embed="rId3"/>
          <a:stretch>
            <a:fillRect/>
          </a:stretch>
        </p:blipFill>
        <p:spPr>
          <a:xfrm>
            <a:off x="7327877" y="3493196"/>
            <a:ext cx="1422400" cy="1422400"/>
          </a:xfrm>
          <a:prstGeom prst="rect">
            <a:avLst/>
          </a:prstGeom>
        </p:spPr>
      </p:pic>
      <p:pic>
        <p:nvPicPr>
          <p:cNvPr id="25" name="Grafik 24">
            <a:extLst>
              <a:ext uri="{FF2B5EF4-FFF2-40B4-BE49-F238E27FC236}">
                <a16:creationId xmlns:a16="http://schemas.microsoft.com/office/drawing/2014/main" id="{2C8C39B4-7CE7-934B-889D-CA7E1D6A9315}"/>
              </a:ext>
            </a:extLst>
          </p:cNvPr>
          <p:cNvPicPr>
            <a:picLocks noChangeAspect="1"/>
          </p:cNvPicPr>
          <p:nvPr/>
        </p:nvPicPr>
        <p:blipFill>
          <a:blip r:embed="rId4"/>
          <a:stretch>
            <a:fillRect/>
          </a:stretch>
        </p:blipFill>
        <p:spPr>
          <a:xfrm>
            <a:off x="6998335" y="5217133"/>
            <a:ext cx="1751942" cy="724941"/>
          </a:xfrm>
          <a:prstGeom prst="rect">
            <a:avLst/>
          </a:prstGeom>
        </p:spPr>
      </p:pic>
      <p:pic>
        <p:nvPicPr>
          <p:cNvPr id="28" name="Bild 3" descr="IMAG0329.jpg">
            <a:extLst>
              <a:ext uri="{FF2B5EF4-FFF2-40B4-BE49-F238E27FC236}">
                <a16:creationId xmlns:a16="http://schemas.microsoft.com/office/drawing/2014/main" id="{E594824E-578E-EC44-8599-5BFFEE2ACD8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327" y="2588923"/>
            <a:ext cx="6270119" cy="3353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66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BB8556BB-5CA3-8E44-8172-47F2ABF5CF03}" type="slidenum">
              <a:rPr lang="de-DE" smtClean="0"/>
              <a:pPr/>
              <a:t>22</a:t>
            </a:fld>
            <a:endParaRPr lang="de-DE" dirty="0"/>
          </a:p>
        </p:txBody>
      </p:sp>
      <p:sp>
        <p:nvSpPr>
          <p:cNvPr id="7" name="Foliennummernplatzhalter 4">
            <a:extLst>
              <a:ext uri="{FF2B5EF4-FFF2-40B4-BE49-F238E27FC236}">
                <a16:creationId xmlns:a16="http://schemas.microsoft.com/office/drawing/2014/main" id="{38135FE0-6AA0-444C-97E9-D95EFC259F50}"/>
              </a:ext>
            </a:extLst>
          </p:cNvPr>
          <p:cNvSpPr txBox="1">
            <a:spLocks/>
          </p:cNvSpPr>
          <p:nvPr/>
        </p:nvSpPr>
        <p:spPr>
          <a:xfrm>
            <a:off x="8045896" y="6612255"/>
            <a:ext cx="704381" cy="245745"/>
          </a:xfrm>
          <a:prstGeom prst="rect">
            <a:avLst/>
          </a:prstGeom>
        </p:spPr>
        <p:txBody>
          <a:bodyPr anchor="ctr"/>
          <a:lstStyle>
            <a:defPPr>
              <a:defRPr lang="de-DE"/>
            </a:defPPr>
            <a:lvl1pPr marL="0" algn="r" defTabSz="685800" rtl="0" eaLnBrk="1" latinLnBrk="0" hangingPunct="1">
              <a:defRPr sz="90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B8556BB-5CA3-8E44-8172-47F2ABF5CF03}" type="slidenum">
              <a:rPr lang="de-DE" smtClean="0"/>
              <a:pPr/>
              <a:t>22</a:t>
            </a:fld>
            <a:endParaRPr lang="de-DE" dirty="0"/>
          </a:p>
        </p:txBody>
      </p:sp>
      <p:pic>
        <p:nvPicPr>
          <p:cNvPr id="9" name="Grafik 8">
            <a:extLst>
              <a:ext uri="{FF2B5EF4-FFF2-40B4-BE49-F238E27FC236}">
                <a16:creationId xmlns:a16="http://schemas.microsoft.com/office/drawing/2014/main" id="{FD93044E-3A5B-6242-B1D7-2916DF0688F2}"/>
              </a:ext>
            </a:extLst>
          </p:cNvPr>
          <p:cNvPicPr>
            <a:picLocks noChangeAspect="1"/>
          </p:cNvPicPr>
          <p:nvPr/>
        </p:nvPicPr>
        <p:blipFill>
          <a:blip r:embed="rId3"/>
          <a:stretch>
            <a:fillRect/>
          </a:stretch>
        </p:blipFill>
        <p:spPr>
          <a:xfrm>
            <a:off x="1316511" y="665356"/>
            <a:ext cx="6403133" cy="5438469"/>
          </a:xfrm>
          <a:prstGeom prst="rect">
            <a:avLst/>
          </a:prstGeom>
        </p:spPr>
      </p:pic>
      <p:sp>
        <p:nvSpPr>
          <p:cNvPr id="10" name="Abgerundetes Rechteck 9">
            <a:extLst>
              <a:ext uri="{FF2B5EF4-FFF2-40B4-BE49-F238E27FC236}">
                <a16:creationId xmlns:a16="http://schemas.microsoft.com/office/drawing/2014/main" id="{1A90A5D6-FDDA-C14C-81D2-F703ECF85398}"/>
              </a:ext>
            </a:extLst>
          </p:cNvPr>
          <p:cNvSpPr/>
          <p:nvPr/>
        </p:nvSpPr>
        <p:spPr>
          <a:xfrm>
            <a:off x="529979" y="4978400"/>
            <a:ext cx="1935080" cy="31917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Rechte &amp; Lizenzen</a:t>
            </a:r>
          </a:p>
        </p:txBody>
      </p:sp>
      <p:sp>
        <p:nvSpPr>
          <p:cNvPr id="11" name="Abgerundetes Rechteck 10">
            <a:extLst>
              <a:ext uri="{FF2B5EF4-FFF2-40B4-BE49-F238E27FC236}">
                <a16:creationId xmlns:a16="http://schemas.microsoft.com/office/drawing/2014/main" id="{6B51E5F2-B25C-7746-BD78-52C228633BFD}"/>
              </a:ext>
            </a:extLst>
          </p:cNvPr>
          <p:cNvSpPr/>
          <p:nvPr/>
        </p:nvSpPr>
        <p:spPr>
          <a:xfrm>
            <a:off x="540463" y="5939147"/>
            <a:ext cx="2479493" cy="32680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Bibliometrie / Sichtbarkeit</a:t>
            </a:r>
          </a:p>
        </p:txBody>
      </p:sp>
      <p:sp>
        <p:nvSpPr>
          <p:cNvPr id="12" name="Abgerundetes Rechteck 11">
            <a:extLst>
              <a:ext uri="{FF2B5EF4-FFF2-40B4-BE49-F238E27FC236}">
                <a16:creationId xmlns:a16="http://schemas.microsoft.com/office/drawing/2014/main" id="{AA55E513-AD4E-1847-B08B-4D93B35E3EAA}"/>
              </a:ext>
            </a:extLst>
          </p:cNvPr>
          <p:cNvSpPr/>
          <p:nvPr/>
        </p:nvSpPr>
        <p:spPr>
          <a:xfrm>
            <a:off x="6471779" y="5297570"/>
            <a:ext cx="2278498" cy="29640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Forschungsdatenmgmt</a:t>
            </a:r>
            <a:endParaRPr lang="de-DE" dirty="0">
              <a:solidFill>
                <a:schemeClr val="tx1"/>
              </a:solidFill>
            </a:endParaRPr>
          </a:p>
        </p:txBody>
      </p:sp>
      <p:sp>
        <p:nvSpPr>
          <p:cNvPr id="13" name="Abgerundetes Rechteck 12">
            <a:extLst>
              <a:ext uri="{FF2B5EF4-FFF2-40B4-BE49-F238E27FC236}">
                <a16:creationId xmlns:a16="http://schemas.microsoft.com/office/drawing/2014/main" id="{2B084564-112C-894E-A88B-6F1C14CEDBE3}"/>
              </a:ext>
            </a:extLst>
          </p:cNvPr>
          <p:cNvSpPr/>
          <p:nvPr/>
        </p:nvSpPr>
        <p:spPr>
          <a:xfrm>
            <a:off x="285878" y="1642873"/>
            <a:ext cx="1341216" cy="26813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Open Access</a:t>
            </a:r>
          </a:p>
        </p:txBody>
      </p:sp>
      <p:sp>
        <p:nvSpPr>
          <p:cNvPr id="14" name="Abgerundetes Rechteck 13">
            <a:extLst>
              <a:ext uri="{FF2B5EF4-FFF2-40B4-BE49-F238E27FC236}">
                <a16:creationId xmlns:a16="http://schemas.microsoft.com/office/drawing/2014/main" id="{99C5EBFF-8A10-8E41-9E2C-1D9AF6341434}"/>
              </a:ext>
            </a:extLst>
          </p:cNvPr>
          <p:cNvSpPr/>
          <p:nvPr/>
        </p:nvSpPr>
        <p:spPr>
          <a:xfrm>
            <a:off x="285878" y="1229160"/>
            <a:ext cx="2352678" cy="25158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Informationsrecherche</a:t>
            </a:r>
          </a:p>
        </p:txBody>
      </p:sp>
      <p:sp>
        <p:nvSpPr>
          <p:cNvPr id="15" name="Abgerundetes Rechteck 14">
            <a:extLst>
              <a:ext uri="{FF2B5EF4-FFF2-40B4-BE49-F238E27FC236}">
                <a16:creationId xmlns:a16="http://schemas.microsoft.com/office/drawing/2014/main" id="{821BA23F-D0DA-F44A-8B98-6C327E3AB9B5}"/>
              </a:ext>
            </a:extLst>
          </p:cNvPr>
          <p:cNvSpPr/>
          <p:nvPr/>
        </p:nvSpPr>
        <p:spPr>
          <a:xfrm>
            <a:off x="540463" y="5448035"/>
            <a:ext cx="2054171" cy="33152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Autorenidentifikation</a:t>
            </a:r>
          </a:p>
        </p:txBody>
      </p:sp>
      <p:sp>
        <p:nvSpPr>
          <p:cNvPr id="16" name="Abgerundetes Rechteck 15">
            <a:extLst>
              <a:ext uri="{FF2B5EF4-FFF2-40B4-BE49-F238E27FC236}">
                <a16:creationId xmlns:a16="http://schemas.microsoft.com/office/drawing/2014/main" id="{FB56D01D-CB88-0A43-9FF1-75EA239D1E26}"/>
              </a:ext>
            </a:extLst>
          </p:cNvPr>
          <p:cNvSpPr/>
          <p:nvPr/>
        </p:nvSpPr>
        <p:spPr>
          <a:xfrm>
            <a:off x="6689011" y="1184336"/>
            <a:ext cx="2278498" cy="29640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Aktives </a:t>
            </a:r>
            <a:r>
              <a:rPr lang="de-DE" dirty="0" err="1">
                <a:solidFill>
                  <a:schemeClr val="tx1"/>
                </a:solidFill>
              </a:rPr>
              <a:t>Datenmgmt</a:t>
            </a:r>
            <a:endParaRPr lang="de-DE" dirty="0">
              <a:solidFill>
                <a:schemeClr val="tx1"/>
              </a:solidFill>
            </a:endParaRPr>
          </a:p>
        </p:txBody>
      </p:sp>
      <p:sp>
        <p:nvSpPr>
          <p:cNvPr id="17" name="Abgerundetes Rechteck 16">
            <a:extLst>
              <a:ext uri="{FF2B5EF4-FFF2-40B4-BE49-F238E27FC236}">
                <a16:creationId xmlns:a16="http://schemas.microsoft.com/office/drawing/2014/main" id="{C4507425-123C-2945-85FB-154DC2E5F1BB}"/>
              </a:ext>
            </a:extLst>
          </p:cNvPr>
          <p:cNvSpPr/>
          <p:nvPr/>
        </p:nvSpPr>
        <p:spPr>
          <a:xfrm>
            <a:off x="460651" y="3556000"/>
            <a:ext cx="937764" cy="25686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LZA</a:t>
            </a:r>
          </a:p>
        </p:txBody>
      </p:sp>
      <p:sp>
        <p:nvSpPr>
          <p:cNvPr id="18" name="Abgerundetes Rechteck 17">
            <a:extLst>
              <a:ext uri="{FF2B5EF4-FFF2-40B4-BE49-F238E27FC236}">
                <a16:creationId xmlns:a16="http://schemas.microsoft.com/office/drawing/2014/main" id="{FE3E71E4-3A57-AE43-98FB-74E9A6A22314}"/>
              </a:ext>
            </a:extLst>
          </p:cNvPr>
          <p:cNvSpPr/>
          <p:nvPr/>
        </p:nvSpPr>
        <p:spPr>
          <a:xfrm>
            <a:off x="7600995" y="1583836"/>
            <a:ext cx="1364677" cy="26813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Metadaten</a:t>
            </a:r>
          </a:p>
        </p:txBody>
      </p:sp>
      <p:sp>
        <p:nvSpPr>
          <p:cNvPr id="19" name="Abgerundetes Rechteck 18">
            <a:extLst>
              <a:ext uri="{FF2B5EF4-FFF2-40B4-BE49-F238E27FC236}">
                <a16:creationId xmlns:a16="http://schemas.microsoft.com/office/drawing/2014/main" id="{46A812B0-A6AE-0E4F-8523-FC16F41011FF}"/>
              </a:ext>
            </a:extLst>
          </p:cNvPr>
          <p:cNvSpPr/>
          <p:nvPr/>
        </p:nvSpPr>
        <p:spPr>
          <a:xfrm>
            <a:off x="1912407" y="406354"/>
            <a:ext cx="2696890" cy="26813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Kollaborationsunterstützung</a:t>
            </a:r>
          </a:p>
        </p:txBody>
      </p:sp>
      <p:sp>
        <p:nvSpPr>
          <p:cNvPr id="20" name="Abgerundetes Rechteck 19">
            <a:extLst>
              <a:ext uri="{FF2B5EF4-FFF2-40B4-BE49-F238E27FC236}">
                <a16:creationId xmlns:a16="http://schemas.microsoft.com/office/drawing/2014/main" id="{932A43AD-570B-914C-A47B-EC1173ABC1D5}"/>
              </a:ext>
            </a:extLst>
          </p:cNvPr>
          <p:cNvSpPr/>
          <p:nvPr/>
        </p:nvSpPr>
        <p:spPr>
          <a:xfrm>
            <a:off x="4798857" y="411286"/>
            <a:ext cx="2362534" cy="26320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Planungsunterstützung</a:t>
            </a:r>
          </a:p>
        </p:txBody>
      </p:sp>
      <p:sp>
        <p:nvSpPr>
          <p:cNvPr id="21" name="Abgerundetes Rechteck 20">
            <a:extLst>
              <a:ext uri="{FF2B5EF4-FFF2-40B4-BE49-F238E27FC236}">
                <a16:creationId xmlns:a16="http://schemas.microsoft.com/office/drawing/2014/main" id="{B5EEB61C-9944-DE4B-ABFC-42A1502B8344}"/>
              </a:ext>
            </a:extLst>
          </p:cNvPr>
          <p:cNvSpPr/>
          <p:nvPr/>
        </p:nvSpPr>
        <p:spPr>
          <a:xfrm>
            <a:off x="122165" y="2070590"/>
            <a:ext cx="703207" cy="2855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FID</a:t>
            </a:r>
          </a:p>
        </p:txBody>
      </p:sp>
      <p:sp>
        <p:nvSpPr>
          <p:cNvPr id="22" name="Abgerundetes Rechteck 21">
            <a:extLst>
              <a:ext uri="{FF2B5EF4-FFF2-40B4-BE49-F238E27FC236}">
                <a16:creationId xmlns:a16="http://schemas.microsoft.com/office/drawing/2014/main" id="{CA075124-EF3D-114E-811F-1BCD043EABA6}"/>
              </a:ext>
            </a:extLst>
          </p:cNvPr>
          <p:cNvSpPr/>
          <p:nvPr/>
        </p:nvSpPr>
        <p:spPr>
          <a:xfrm>
            <a:off x="989085" y="2070590"/>
            <a:ext cx="703207" cy="2855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TDM</a:t>
            </a:r>
          </a:p>
        </p:txBody>
      </p:sp>
      <p:sp>
        <p:nvSpPr>
          <p:cNvPr id="23" name="Abgerundetes Rechteck 22">
            <a:extLst>
              <a:ext uri="{FF2B5EF4-FFF2-40B4-BE49-F238E27FC236}">
                <a16:creationId xmlns:a16="http://schemas.microsoft.com/office/drawing/2014/main" id="{9C7175E9-1DD3-684D-8E05-D91E40E0FF7E}"/>
              </a:ext>
            </a:extLst>
          </p:cNvPr>
          <p:cNvSpPr/>
          <p:nvPr/>
        </p:nvSpPr>
        <p:spPr>
          <a:xfrm>
            <a:off x="7611028" y="1989214"/>
            <a:ext cx="1364677" cy="26813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Data </a:t>
            </a:r>
            <a:r>
              <a:rPr lang="de-DE" dirty="0" err="1">
                <a:solidFill>
                  <a:schemeClr val="tx1"/>
                </a:solidFill>
              </a:rPr>
              <a:t>Literacy</a:t>
            </a:r>
            <a:endParaRPr lang="de-DE" dirty="0">
              <a:solidFill>
                <a:schemeClr val="tx1"/>
              </a:solidFill>
            </a:endParaRPr>
          </a:p>
        </p:txBody>
      </p:sp>
      <p:sp>
        <p:nvSpPr>
          <p:cNvPr id="24" name="Abgerundetes Rechteck 23">
            <a:extLst>
              <a:ext uri="{FF2B5EF4-FFF2-40B4-BE49-F238E27FC236}">
                <a16:creationId xmlns:a16="http://schemas.microsoft.com/office/drawing/2014/main" id="{3D4A1F23-ACAE-5F4B-916B-D17F5A0167EB}"/>
              </a:ext>
            </a:extLst>
          </p:cNvPr>
          <p:cNvSpPr/>
          <p:nvPr/>
        </p:nvSpPr>
        <p:spPr>
          <a:xfrm>
            <a:off x="7561633" y="3761289"/>
            <a:ext cx="1364677" cy="33281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a:t>
            </a:r>
          </a:p>
        </p:txBody>
      </p:sp>
      <p:sp>
        <p:nvSpPr>
          <p:cNvPr id="5" name="Textfeld 4">
            <a:extLst>
              <a:ext uri="{FF2B5EF4-FFF2-40B4-BE49-F238E27FC236}">
                <a16:creationId xmlns:a16="http://schemas.microsoft.com/office/drawing/2014/main" id="{820D6E34-D84C-AD4A-AB51-60A11729DA2E}"/>
              </a:ext>
            </a:extLst>
          </p:cNvPr>
          <p:cNvSpPr txBox="1"/>
          <p:nvPr/>
        </p:nvSpPr>
        <p:spPr>
          <a:xfrm>
            <a:off x="3347382" y="6074175"/>
            <a:ext cx="5841522" cy="461665"/>
          </a:xfrm>
          <a:prstGeom prst="rect">
            <a:avLst/>
          </a:prstGeom>
          <a:noFill/>
        </p:spPr>
        <p:txBody>
          <a:bodyPr wrap="square" rtlCol="0">
            <a:spAutoFit/>
          </a:bodyPr>
          <a:lstStyle/>
          <a:p>
            <a:r>
              <a:rPr lang="de-DE" sz="800" dirty="0">
                <a:solidFill>
                  <a:schemeClr val="bg2">
                    <a:lumMod val="50000"/>
                  </a:schemeClr>
                </a:solidFill>
                <a:latin typeface="Calibri" panose="020F0502020204030204" pitchFamily="34" charset="0"/>
                <a:cs typeface="Calibri" panose="020F0502020204030204" pitchFamily="34" charset="0"/>
              </a:rPr>
              <a:t>Quelle Lebenszyklus: verändert nach Ludwig &amp; Enke (2013), UK Data Archive (2013); Referenzen: Ludwig, J &amp; Enke, H 2013, Leitfaden zum Forschungsdaten-Management: Handreichungen aus dem </a:t>
            </a:r>
            <a:r>
              <a:rPr lang="de-DE" sz="800" dirty="0" err="1">
                <a:solidFill>
                  <a:schemeClr val="bg2">
                    <a:lumMod val="50000"/>
                  </a:schemeClr>
                </a:solidFill>
                <a:latin typeface="Calibri" panose="020F0502020204030204" pitchFamily="34" charset="0"/>
                <a:cs typeface="Calibri" panose="020F0502020204030204" pitchFamily="34" charset="0"/>
              </a:rPr>
              <a:t>WissGrid</a:t>
            </a:r>
            <a:r>
              <a:rPr lang="de-DE" sz="800" dirty="0">
                <a:solidFill>
                  <a:schemeClr val="bg2">
                    <a:lumMod val="50000"/>
                  </a:schemeClr>
                </a:solidFill>
                <a:latin typeface="Calibri" panose="020F0502020204030204" pitchFamily="34" charset="0"/>
                <a:cs typeface="Calibri" panose="020F0502020204030204" pitchFamily="34" charset="0"/>
              </a:rPr>
              <a:t>-Projekt, Verlag Werner Hülsbusch, Glückstadt, Germany. UK Data Archive 2017, The Research Data </a:t>
            </a:r>
            <a:r>
              <a:rPr lang="de-DE" sz="800" dirty="0" err="1">
                <a:solidFill>
                  <a:schemeClr val="bg2">
                    <a:lumMod val="50000"/>
                  </a:schemeClr>
                </a:solidFill>
                <a:latin typeface="Calibri" panose="020F0502020204030204" pitchFamily="34" charset="0"/>
                <a:cs typeface="Calibri" panose="020F0502020204030204" pitchFamily="34" charset="0"/>
              </a:rPr>
              <a:t>Lifecycle</a:t>
            </a:r>
            <a:r>
              <a:rPr lang="de-DE" sz="800" dirty="0">
                <a:solidFill>
                  <a:schemeClr val="bg2">
                    <a:lumMod val="50000"/>
                  </a:schemeClr>
                </a:solidFill>
                <a:latin typeface="Calibri" panose="020F0502020204030204" pitchFamily="34" charset="0"/>
                <a:cs typeface="Calibri" panose="020F0502020204030204" pitchFamily="34" charset="0"/>
              </a:rPr>
              <a:t>. </a:t>
            </a:r>
            <a:r>
              <a:rPr lang="de-DE" sz="800" dirty="0" err="1">
                <a:solidFill>
                  <a:schemeClr val="bg2">
                    <a:lumMod val="50000"/>
                  </a:schemeClr>
                </a:solidFill>
                <a:latin typeface="Calibri" panose="020F0502020204030204" pitchFamily="34" charset="0"/>
                <a:cs typeface="Calibri" panose="020F0502020204030204" pitchFamily="34" charset="0"/>
              </a:rPr>
              <a:t>Available</a:t>
            </a:r>
            <a:r>
              <a:rPr lang="de-DE" sz="800" dirty="0">
                <a:solidFill>
                  <a:schemeClr val="bg2">
                    <a:lumMod val="50000"/>
                  </a:schemeClr>
                </a:solidFill>
                <a:latin typeface="Calibri" panose="020F0502020204030204" pitchFamily="34" charset="0"/>
                <a:cs typeface="Calibri" panose="020F0502020204030204" pitchFamily="34" charset="0"/>
              </a:rPr>
              <a:t> </a:t>
            </a:r>
            <a:r>
              <a:rPr lang="de-DE" sz="800" dirty="0" err="1">
                <a:solidFill>
                  <a:schemeClr val="bg2">
                    <a:lumMod val="50000"/>
                  </a:schemeClr>
                </a:solidFill>
                <a:latin typeface="Calibri" panose="020F0502020204030204" pitchFamily="34" charset="0"/>
                <a:cs typeface="Calibri" panose="020F0502020204030204" pitchFamily="34" charset="0"/>
              </a:rPr>
              <a:t>from</a:t>
            </a:r>
            <a:r>
              <a:rPr lang="de-DE" sz="800" dirty="0">
                <a:solidFill>
                  <a:schemeClr val="bg2">
                    <a:lumMod val="50000"/>
                  </a:schemeClr>
                </a:solidFill>
                <a:latin typeface="Calibri" panose="020F0502020204030204" pitchFamily="34" charset="0"/>
                <a:cs typeface="Calibri" panose="020F0502020204030204" pitchFamily="34" charset="0"/>
              </a:rPr>
              <a:t>: http://</a:t>
            </a:r>
            <a:r>
              <a:rPr lang="de-DE" sz="800" dirty="0" err="1">
                <a:solidFill>
                  <a:schemeClr val="bg2">
                    <a:lumMod val="50000"/>
                  </a:schemeClr>
                </a:solidFill>
                <a:latin typeface="Calibri" panose="020F0502020204030204" pitchFamily="34" charset="0"/>
                <a:cs typeface="Calibri" panose="020F0502020204030204" pitchFamily="34" charset="0"/>
              </a:rPr>
              <a:t>www.dataarchive.ac.uk</a:t>
            </a:r>
            <a:r>
              <a:rPr lang="de-DE" sz="800" dirty="0">
                <a:solidFill>
                  <a:schemeClr val="bg2">
                    <a:lumMod val="50000"/>
                  </a:schemeClr>
                </a:solidFill>
                <a:latin typeface="Calibri" panose="020F0502020204030204" pitchFamily="34" charset="0"/>
                <a:cs typeface="Calibri" panose="020F0502020204030204" pitchFamily="34" charset="0"/>
              </a:rPr>
              <a:t>/</a:t>
            </a:r>
            <a:r>
              <a:rPr lang="de-DE" sz="800" dirty="0" err="1">
                <a:solidFill>
                  <a:schemeClr val="bg2">
                    <a:lumMod val="50000"/>
                  </a:schemeClr>
                </a:solidFill>
                <a:latin typeface="Calibri" panose="020F0502020204030204" pitchFamily="34" charset="0"/>
                <a:cs typeface="Calibri" panose="020F0502020204030204" pitchFamily="34" charset="0"/>
              </a:rPr>
              <a:t>create</a:t>
            </a:r>
            <a:r>
              <a:rPr lang="de-DE" sz="800" dirty="0">
                <a:solidFill>
                  <a:schemeClr val="bg2">
                    <a:lumMod val="50000"/>
                  </a:schemeClr>
                </a:solidFill>
                <a:latin typeface="Calibri" panose="020F0502020204030204" pitchFamily="34" charset="0"/>
                <a:cs typeface="Calibri" panose="020F0502020204030204" pitchFamily="34" charset="0"/>
              </a:rPr>
              <a:t>-manage/</a:t>
            </a:r>
            <a:r>
              <a:rPr lang="de-DE" sz="800" dirty="0" err="1">
                <a:solidFill>
                  <a:schemeClr val="bg2">
                    <a:lumMod val="50000"/>
                  </a:schemeClr>
                </a:solidFill>
                <a:latin typeface="Calibri" panose="020F0502020204030204" pitchFamily="34" charset="0"/>
                <a:cs typeface="Calibri" panose="020F0502020204030204" pitchFamily="34" charset="0"/>
              </a:rPr>
              <a:t>life-cycle</a:t>
            </a:r>
            <a:r>
              <a:rPr lang="de-DE" sz="800" dirty="0">
                <a:solidFill>
                  <a:schemeClr val="bg2">
                    <a:lumMod val="50000"/>
                  </a:schemeClr>
                </a:solidFill>
                <a:latin typeface="Calibri" panose="020F0502020204030204" pitchFamily="34" charset="0"/>
                <a:cs typeface="Calibri" panose="020F0502020204030204" pitchFamily="34" charset="0"/>
              </a:rPr>
              <a:t>. [11.08.2017].</a:t>
            </a:r>
          </a:p>
        </p:txBody>
      </p:sp>
    </p:spTree>
    <p:extLst>
      <p:ext uri="{BB962C8B-B14F-4D97-AF65-F5344CB8AC3E}">
        <p14:creationId xmlns:p14="http://schemas.microsoft.com/office/powerpoint/2010/main" val="297548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p:tgtEl>
                                          <p:spTgt spid="24"/>
                                        </p:tgtEl>
                                        <p:attrNameLst>
                                          <p:attrName>ppt_y</p:attrName>
                                        </p:attrNameLst>
                                      </p:cBhvr>
                                      <p:tavLst>
                                        <p:tav tm="0">
                                          <p:val>
                                            <p:strVal val="#ppt_y+#ppt_h*1.125000"/>
                                          </p:val>
                                        </p:tav>
                                        <p:tav tm="100000">
                                          <p:val>
                                            <p:strVal val="#ppt_y"/>
                                          </p:val>
                                        </p:tav>
                                      </p:tavLst>
                                    </p:anim>
                                    <p:animEffect transition="in" filter="wipe(up)">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BB8556BB-5CA3-8E44-8172-47F2ABF5CF03}" type="slidenum">
              <a:rPr lang="de-DE" smtClean="0"/>
              <a:pPr/>
              <a:t>23</a:t>
            </a:fld>
            <a:endParaRPr lang="de-DE" dirty="0"/>
          </a:p>
        </p:txBody>
      </p:sp>
      <p:sp>
        <p:nvSpPr>
          <p:cNvPr id="2" name="Textfeld 1">
            <a:extLst>
              <a:ext uri="{FF2B5EF4-FFF2-40B4-BE49-F238E27FC236}">
                <a16:creationId xmlns:a16="http://schemas.microsoft.com/office/drawing/2014/main" id="{512FC7E8-FF05-AD4E-BFED-B60C629D11EA}"/>
              </a:ext>
            </a:extLst>
          </p:cNvPr>
          <p:cNvSpPr txBox="1"/>
          <p:nvPr/>
        </p:nvSpPr>
        <p:spPr>
          <a:xfrm>
            <a:off x="358540" y="1027029"/>
            <a:ext cx="8170606" cy="55576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sz="2400" dirty="0">
                <a:latin typeface="Calibri" panose="020F0502020204030204" pitchFamily="34" charset="0"/>
                <a:cs typeface="Calibri" panose="020F0502020204030204" pitchFamily="34" charset="0"/>
              </a:rPr>
              <a:t>Um forschungsnahe Dienste etablieren zu können, ist ein Verständnis des Forschungsprozesses notwendig.</a:t>
            </a:r>
          </a:p>
          <a:p>
            <a:pPr>
              <a:lnSpc>
                <a:spcPct val="150000"/>
              </a:lnSpc>
            </a:pPr>
            <a:endParaRPr lang="de-DE" sz="2400" dirty="0">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de-DE" sz="2400" dirty="0">
                <a:latin typeface="Calibri" panose="020F0502020204030204" pitchFamily="34" charset="0"/>
                <a:cs typeface="Calibri" panose="020F0502020204030204" pitchFamily="34" charset="0"/>
              </a:rPr>
              <a:t>Idealerweise wird dieses entwickelt durch eigene oder gemeinsame Forschungsprojekte zusammen mit Wissenschaftlern.</a:t>
            </a:r>
          </a:p>
          <a:p>
            <a:pPr>
              <a:lnSpc>
                <a:spcPct val="150000"/>
              </a:lnSpc>
            </a:pPr>
            <a:endParaRPr lang="de-DE" sz="2400" dirty="0">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de-DE" sz="2400" dirty="0">
                <a:latin typeface="Calibri" panose="020F0502020204030204" pitchFamily="34" charset="0"/>
                <a:cs typeface="Calibri" panose="020F0502020204030204" pitchFamily="34" charset="0"/>
              </a:rPr>
              <a:t>Wissenschaftliche Bibliotheken sollten ein ausgeprägtes Selbstverständnis als Partner der Forschung entwickeln.</a:t>
            </a:r>
          </a:p>
          <a:p>
            <a:pPr marL="285750" indent="-285750">
              <a:lnSpc>
                <a:spcPct val="150000"/>
              </a:lnSpc>
              <a:buFont typeface="Arial" panose="020B0604020202020204" pitchFamily="34" charset="0"/>
              <a:buChar char="•"/>
            </a:pPr>
            <a:endParaRPr lang="de-DE" sz="2400" dirty="0"/>
          </a:p>
        </p:txBody>
      </p:sp>
    </p:spTree>
    <p:extLst>
      <p:ext uri="{BB962C8B-B14F-4D97-AF65-F5344CB8AC3E}">
        <p14:creationId xmlns:p14="http://schemas.microsoft.com/office/powerpoint/2010/main" val="2284037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BB8556BB-5CA3-8E44-8172-47F2ABF5CF03}" type="slidenum">
              <a:rPr lang="de-DE" smtClean="0"/>
              <a:pPr/>
              <a:t>24</a:t>
            </a:fld>
            <a:endParaRPr lang="de-DE" dirty="0"/>
          </a:p>
        </p:txBody>
      </p:sp>
      <p:pic>
        <p:nvPicPr>
          <p:cNvPr id="4" name="Grafik 3">
            <a:extLst>
              <a:ext uri="{FF2B5EF4-FFF2-40B4-BE49-F238E27FC236}">
                <a16:creationId xmlns:a16="http://schemas.microsoft.com/office/drawing/2014/main" id="{B3618205-181F-4647-A799-8BD2101C719E}"/>
              </a:ext>
            </a:extLst>
          </p:cNvPr>
          <p:cNvPicPr>
            <a:picLocks noChangeAspect="1"/>
          </p:cNvPicPr>
          <p:nvPr/>
        </p:nvPicPr>
        <p:blipFill>
          <a:blip r:embed="rId2"/>
          <a:stretch>
            <a:fillRect/>
          </a:stretch>
        </p:blipFill>
        <p:spPr>
          <a:xfrm>
            <a:off x="0" y="1618383"/>
            <a:ext cx="9144000" cy="4801726"/>
          </a:xfrm>
          <a:prstGeom prst="rect">
            <a:avLst/>
          </a:prstGeom>
        </p:spPr>
      </p:pic>
      <p:sp>
        <p:nvSpPr>
          <p:cNvPr id="6" name="Textfeld 5">
            <a:extLst>
              <a:ext uri="{FF2B5EF4-FFF2-40B4-BE49-F238E27FC236}">
                <a16:creationId xmlns:a16="http://schemas.microsoft.com/office/drawing/2014/main" id="{7DD52B3F-EBB3-094F-B9FE-3CD497463CCA}"/>
              </a:ext>
            </a:extLst>
          </p:cNvPr>
          <p:cNvSpPr txBox="1"/>
          <p:nvPr/>
        </p:nvSpPr>
        <p:spPr>
          <a:xfrm>
            <a:off x="107577" y="753035"/>
            <a:ext cx="8045896" cy="1015663"/>
          </a:xfrm>
          <a:prstGeom prst="rect">
            <a:avLst/>
          </a:prstGeom>
          <a:noFill/>
        </p:spPr>
        <p:txBody>
          <a:bodyPr wrap="square" rtlCol="0">
            <a:spAutoFit/>
          </a:bodyPr>
          <a:lstStyle/>
          <a:p>
            <a:r>
              <a:rPr lang="de-DE" sz="2000" b="1" dirty="0">
                <a:latin typeface="Calibri" panose="020F0502020204030204" pitchFamily="34" charset="0"/>
                <a:cs typeface="Calibri" panose="020F0502020204030204" pitchFamily="34" charset="0"/>
              </a:rPr>
              <a:t>Klaus Tochtermann: </a:t>
            </a:r>
            <a:r>
              <a:rPr lang="de-DE" sz="2000" b="1" i="1" dirty="0">
                <a:latin typeface="Calibri" panose="020F0502020204030204" pitchFamily="34" charset="0"/>
                <a:cs typeface="Calibri" panose="020F0502020204030204" pitchFamily="34" charset="0"/>
              </a:rPr>
              <a:t>10 Thesen zum künftigen Profil wissenschaftlicher Informations-Infrastruktureinrichtungen mit überregionaler Bedeutung</a:t>
            </a:r>
            <a:endParaRPr lang="de-DE" sz="2000" b="1" dirty="0">
              <a:latin typeface="Calibri" panose="020F0502020204030204" pitchFamily="34" charset="0"/>
              <a:cs typeface="Calibri" panose="020F0502020204030204" pitchFamily="34" charset="0"/>
            </a:endParaRPr>
          </a:p>
          <a:p>
            <a:endParaRPr lang="de-DE" sz="2000" b="1" dirty="0">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F971E6EE-FEEE-4E4E-A6B0-90FAD4D77656}"/>
              </a:ext>
            </a:extLst>
          </p:cNvPr>
          <p:cNvSpPr txBox="1"/>
          <p:nvPr/>
        </p:nvSpPr>
        <p:spPr>
          <a:xfrm>
            <a:off x="107577" y="6204665"/>
            <a:ext cx="8400056" cy="215444"/>
          </a:xfrm>
          <a:prstGeom prst="rect">
            <a:avLst/>
          </a:prstGeom>
          <a:noFill/>
        </p:spPr>
        <p:txBody>
          <a:bodyPr wrap="none" rtlCol="0">
            <a:spAutoFit/>
          </a:bodyPr>
          <a:lstStyle/>
          <a:p>
            <a:r>
              <a:rPr lang="de-DE" sz="800" dirty="0">
                <a:solidFill>
                  <a:schemeClr val="bg2">
                    <a:lumMod val="50000"/>
                  </a:schemeClr>
                </a:solidFill>
                <a:latin typeface="Calibri" panose="020F0502020204030204" pitchFamily="34" charset="0"/>
                <a:cs typeface="Calibri" panose="020F0502020204030204" pitchFamily="34" charset="0"/>
              </a:rPr>
              <a:t>https://</a:t>
            </a:r>
            <a:r>
              <a:rPr lang="de-DE" sz="800" dirty="0" err="1">
                <a:solidFill>
                  <a:schemeClr val="bg2">
                    <a:lumMod val="50000"/>
                  </a:schemeClr>
                </a:solidFill>
                <a:latin typeface="Calibri" panose="020F0502020204030204" pitchFamily="34" charset="0"/>
                <a:cs typeface="Calibri" panose="020F0502020204030204" pitchFamily="34" charset="0"/>
              </a:rPr>
              <a:t>www.zbw-mediatalk.eu</a:t>
            </a:r>
            <a:r>
              <a:rPr lang="de-DE" sz="800" dirty="0">
                <a:solidFill>
                  <a:schemeClr val="bg2">
                    <a:lumMod val="50000"/>
                  </a:schemeClr>
                </a:solidFill>
                <a:latin typeface="Calibri" panose="020F0502020204030204" pitchFamily="34" charset="0"/>
                <a:cs typeface="Calibri" panose="020F0502020204030204" pitchFamily="34" charset="0"/>
              </a:rPr>
              <a:t>/de/2013/08/klaus-tochtermann-zehn-thesen-zum-zukunftigen-profil-von-wissenschaftlichen-informationsinfrastruktureinrichtungen-mit-uberregionaler-bedeutung/</a:t>
            </a:r>
          </a:p>
        </p:txBody>
      </p:sp>
    </p:spTree>
    <p:extLst>
      <p:ext uri="{BB962C8B-B14F-4D97-AF65-F5344CB8AC3E}">
        <p14:creationId xmlns:p14="http://schemas.microsoft.com/office/powerpoint/2010/main" val="893638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a:spLocks noGrp="1"/>
          </p:cNvSpPr>
          <p:nvPr>
            <p:ph type="title"/>
          </p:nvPr>
        </p:nvSpPr>
        <p:spPr>
          <a:xfrm>
            <a:off x="391278" y="1709739"/>
            <a:ext cx="8359000" cy="1424029"/>
          </a:xfrm>
          <a:noFill/>
        </p:spPr>
        <p:txBody>
          <a:bodyPr anchor="ctr"/>
          <a:lstStyle/>
          <a:p>
            <a:pPr algn="ctr"/>
            <a:r>
              <a:rPr lang="de-DE" dirty="0">
                <a:solidFill>
                  <a:schemeClr val="bg1"/>
                </a:solidFill>
              </a:rPr>
              <a:t>Maximale Fotogröße</a:t>
            </a:r>
          </a:p>
        </p:txBody>
      </p:sp>
      <p:sp>
        <p:nvSpPr>
          <p:cNvPr id="13" name="Foliennummernplatzhalter 12"/>
          <p:cNvSpPr>
            <a:spLocks noGrp="1"/>
          </p:cNvSpPr>
          <p:nvPr>
            <p:ph type="sldNum" sz="quarter" idx="4"/>
          </p:nvPr>
        </p:nvSpPr>
        <p:spPr/>
        <p:txBody>
          <a:bodyPr/>
          <a:lstStyle/>
          <a:p>
            <a:fld id="{BB8556BB-5CA3-8E44-8172-47F2ABF5CF03}" type="slidenum">
              <a:rPr lang="de-DE" smtClean="0"/>
              <a:pPr/>
              <a:t>25</a:t>
            </a:fld>
            <a:endParaRPr lang="de-DE" dirty="0"/>
          </a:p>
        </p:txBody>
      </p:sp>
      <p:pic>
        <p:nvPicPr>
          <p:cNvPr id="2" name="Grafik 1">
            <a:extLst>
              <a:ext uri="{FF2B5EF4-FFF2-40B4-BE49-F238E27FC236}">
                <a16:creationId xmlns:a16="http://schemas.microsoft.com/office/drawing/2014/main" id="{F5872A61-9DB2-3B48-A6D1-EDA0AD9CF5FD}"/>
              </a:ext>
            </a:extLst>
          </p:cNvPr>
          <p:cNvPicPr>
            <a:picLocks noChangeAspect="1"/>
          </p:cNvPicPr>
          <p:nvPr/>
        </p:nvPicPr>
        <p:blipFill>
          <a:blip r:embed="rId2"/>
          <a:stretch>
            <a:fillRect/>
          </a:stretch>
        </p:blipFill>
        <p:spPr>
          <a:xfrm>
            <a:off x="-1" y="0"/>
            <a:ext cx="9144001" cy="6562708"/>
          </a:xfrm>
          <a:prstGeom prst="rect">
            <a:avLst/>
          </a:prstGeom>
        </p:spPr>
      </p:pic>
      <p:sp>
        <p:nvSpPr>
          <p:cNvPr id="3" name="Textfeld 2">
            <a:extLst>
              <a:ext uri="{FF2B5EF4-FFF2-40B4-BE49-F238E27FC236}">
                <a16:creationId xmlns:a16="http://schemas.microsoft.com/office/drawing/2014/main" id="{797AB13F-C683-744A-ACC1-88EEFA1A0143}"/>
              </a:ext>
            </a:extLst>
          </p:cNvPr>
          <p:cNvSpPr txBox="1"/>
          <p:nvPr/>
        </p:nvSpPr>
        <p:spPr>
          <a:xfrm>
            <a:off x="4318550" y="482761"/>
            <a:ext cx="4431727" cy="1938992"/>
          </a:xfrm>
          <a:prstGeom prst="rect">
            <a:avLst/>
          </a:prstGeom>
          <a:noFill/>
        </p:spPr>
        <p:txBody>
          <a:bodyPr wrap="none" rtlCol="0">
            <a:spAutoFit/>
          </a:bodyPr>
          <a:lstStyle/>
          <a:p>
            <a:pPr algn="r"/>
            <a:r>
              <a:rPr lang="de-DE" sz="4000" b="1" dirty="0">
                <a:solidFill>
                  <a:schemeClr val="bg1"/>
                </a:solidFill>
                <a:latin typeface="Calibri" panose="020F0502020204030204" pitchFamily="34" charset="0"/>
                <a:cs typeface="Calibri" panose="020F0502020204030204" pitchFamily="34" charset="0"/>
              </a:rPr>
              <a:t>Imagination </a:t>
            </a:r>
            <a:r>
              <a:rPr lang="de-DE" sz="4000" b="1" dirty="0" err="1">
                <a:solidFill>
                  <a:schemeClr val="bg1"/>
                </a:solidFill>
                <a:latin typeface="Calibri" panose="020F0502020204030204" pitchFamily="34" charset="0"/>
                <a:cs typeface="Calibri" panose="020F0502020204030204" pitchFamily="34" charset="0"/>
              </a:rPr>
              <a:t>is</a:t>
            </a:r>
            <a:r>
              <a:rPr lang="de-DE" sz="4000" b="1" dirty="0">
                <a:solidFill>
                  <a:schemeClr val="bg1"/>
                </a:solidFill>
                <a:latin typeface="Calibri" panose="020F0502020204030204" pitchFamily="34" charset="0"/>
                <a:cs typeface="Calibri" panose="020F0502020204030204" pitchFamily="34" charset="0"/>
              </a:rPr>
              <a:t> </a:t>
            </a:r>
            <a:r>
              <a:rPr lang="de-DE" sz="4000" b="1" dirty="0" err="1">
                <a:solidFill>
                  <a:schemeClr val="bg1"/>
                </a:solidFill>
                <a:latin typeface="Calibri" panose="020F0502020204030204" pitchFamily="34" charset="0"/>
                <a:cs typeface="Calibri" panose="020F0502020204030204" pitchFamily="34" charset="0"/>
              </a:rPr>
              <a:t>more</a:t>
            </a:r>
            <a:endParaRPr lang="de-DE" sz="4000" b="1" dirty="0">
              <a:solidFill>
                <a:schemeClr val="bg1"/>
              </a:solidFill>
              <a:latin typeface="Calibri" panose="020F0502020204030204" pitchFamily="34" charset="0"/>
              <a:cs typeface="Calibri" panose="020F0502020204030204" pitchFamily="34" charset="0"/>
            </a:endParaRPr>
          </a:p>
          <a:p>
            <a:pPr algn="r"/>
            <a:r>
              <a:rPr lang="de-DE" sz="4000" b="1" dirty="0" err="1">
                <a:solidFill>
                  <a:schemeClr val="bg1"/>
                </a:solidFill>
                <a:latin typeface="Calibri" panose="020F0502020204030204" pitchFamily="34" charset="0"/>
                <a:cs typeface="Calibri" panose="020F0502020204030204" pitchFamily="34" charset="0"/>
              </a:rPr>
              <a:t>important</a:t>
            </a:r>
            <a:r>
              <a:rPr lang="de-DE" sz="4000" b="1" dirty="0">
                <a:solidFill>
                  <a:schemeClr val="bg1"/>
                </a:solidFill>
                <a:latin typeface="Calibri" panose="020F0502020204030204" pitchFamily="34" charset="0"/>
                <a:cs typeface="Calibri" panose="020F0502020204030204" pitchFamily="34" charset="0"/>
              </a:rPr>
              <a:t> </a:t>
            </a:r>
            <a:r>
              <a:rPr lang="de-DE" sz="4000" b="1" dirty="0" err="1">
                <a:solidFill>
                  <a:schemeClr val="bg1"/>
                </a:solidFill>
                <a:latin typeface="Calibri" panose="020F0502020204030204" pitchFamily="34" charset="0"/>
                <a:cs typeface="Calibri" panose="020F0502020204030204" pitchFamily="34" charset="0"/>
              </a:rPr>
              <a:t>than</a:t>
            </a:r>
            <a:r>
              <a:rPr lang="de-DE" sz="4000" b="1" dirty="0">
                <a:solidFill>
                  <a:schemeClr val="bg1"/>
                </a:solidFill>
                <a:latin typeface="Calibri" panose="020F0502020204030204" pitchFamily="34" charset="0"/>
                <a:cs typeface="Calibri" panose="020F0502020204030204" pitchFamily="34" charset="0"/>
              </a:rPr>
              <a:t> </a:t>
            </a:r>
          </a:p>
          <a:p>
            <a:pPr algn="r"/>
            <a:r>
              <a:rPr lang="de-DE" sz="4000" b="1" dirty="0" err="1">
                <a:solidFill>
                  <a:schemeClr val="bg1"/>
                </a:solidFill>
                <a:latin typeface="Calibri" panose="020F0502020204030204" pitchFamily="34" charset="0"/>
                <a:cs typeface="Calibri" panose="020F0502020204030204" pitchFamily="34" charset="0"/>
              </a:rPr>
              <a:t>knowledge</a:t>
            </a:r>
            <a:r>
              <a:rPr lang="de-DE" sz="4000" b="1" dirty="0">
                <a:solidFill>
                  <a:schemeClr val="bg1"/>
                </a:solidFill>
                <a:latin typeface="Calibri" panose="020F0502020204030204" pitchFamily="34" charset="0"/>
                <a:cs typeface="Calibri" panose="020F0502020204030204" pitchFamily="34" charset="0"/>
              </a:rPr>
              <a:t>.</a:t>
            </a:r>
          </a:p>
        </p:txBody>
      </p:sp>
      <p:sp>
        <p:nvSpPr>
          <p:cNvPr id="4" name="Textfeld 3">
            <a:extLst>
              <a:ext uri="{FF2B5EF4-FFF2-40B4-BE49-F238E27FC236}">
                <a16:creationId xmlns:a16="http://schemas.microsoft.com/office/drawing/2014/main" id="{D9B6954A-8733-3145-81F9-3B8A1AEDBDA8}"/>
              </a:ext>
            </a:extLst>
          </p:cNvPr>
          <p:cNvSpPr txBox="1"/>
          <p:nvPr/>
        </p:nvSpPr>
        <p:spPr>
          <a:xfrm>
            <a:off x="7076049" y="2998649"/>
            <a:ext cx="1680012" cy="369332"/>
          </a:xfrm>
          <a:prstGeom prst="rect">
            <a:avLst/>
          </a:prstGeom>
          <a:noFill/>
        </p:spPr>
        <p:txBody>
          <a:bodyPr wrap="none" rtlCol="0">
            <a:spAutoFit/>
          </a:bodyPr>
          <a:lstStyle/>
          <a:p>
            <a:r>
              <a:rPr lang="de-DE" sz="1800" dirty="0">
                <a:solidFill>
                  <a:schemeClr val="bg1"/>
                </a:solidFill>
                <a:latin typeface="Calibri" panose="020F0502020204030204" pitchFamily="34" charset="0"/>
                <a:cs typeface="Calibri" panose="020F0502020204030204" pitchFamily="34" charset="0"/>
              </a:rPr>
              <a:t>- Albert Einstein</a:t>
            </a:r>
          </a:p>
        </p:txBody>
      </p:sp>
    </p:spTree>
    <p:extLst>
      <p:ext uri="{BB962C8B-B14F-4D97-AF65-F5344CB8AC3E}">
        <p14:creationId xmlns:p14="http://schemas.microsoft.com/office/powerpoint/2010/main" val="144325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p:cNvSpPr txBox="1">
            <a:spLocks/>
          </p:cNvSpPr>
          <p:nvPr/>
        </p:nvSpPr>
        <p:spPr>
          <a:xfrm>
            <a:off x="392500" y="3550024"/>
            <a:ext cx="8359000" cy="1031501"/>
          </a:xfrm>
          <a:prstGeom prst="rect">
            <a:avLst/>
          </a:prstGeom>
        </p:spPr>
        <p:txBody>
          <a:bodyPr anchor="t">
            <a:noAutofit/>
          </a:bodyPr>
          <a:lstStyle>
            <a:lvl1pPr algn="l" defTabSz="914400" rtl="0" eaLnBrk="1" latinLnBrk="0" hangingPunct="1">
              <a:lnSpc>
                <a:spcPct val="90000"/>
              </a:lnSpc>
              <a:spcBef>
                <a:spcPct val="0"/>
              </a:spcBef>
              <a:buNone/>
              <a:defRPr sz="2400" kern="1200">
                <a:solidFill>
                  <a:schemeClr val="tx1"/>
                </a:solidFill>
                <a:latin typeface="+mn-lt"/>
                <a:ea typeface="+mj-ea"/>
                <a:cs typeface="+mj-cs"/>
              </a:defRPr>
            </a:lvl1pPr>
          </a:lstStyle>
          <a:p>
            <a:pPr algn="ctr" fontAlgn="ctr">
              <a:lnSpc>
                <a:spcPct val="150000"/>
              </a:lnSpc>
            </a:pPr>
            <a:r>
              <a:rPr lang="de-DE" dirty="0"/>
              <a:t>Wir freuen uns auf die Diskussion mit Ihnen!</a:t>
            </a:r>
          </a:p>
        </p:txBody>
      </p:sp>
    </p:spTree>
    <p:extLst>
      <p:ext uri="{BB962C8B-B14F-4D97-AF65-F5344CB8AC3E}">
        <p14:creationId xmlns:p14="http://schemas.microsoft.com/office/powerpoint/2010/main" val="180688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p:cNvSpPr txBox="1">
            <a:spLocks/>
          </p:cNvSpPr>
          <p:nvPr/>
        </p:nvSpPr>
        <p:spPr>
          <a:xfrm>
            <a:off x="297907" y="3550024"/>
            <a:ext cx="8359000" cy="1031501"/>
          </a:xfrm>
          <a:prstGeom prst="rect">
            <a:avLst/>
          </a:prstGeom>
        </p:spPr>
        <p:txBody>
          <a:bodyPr anchor="t">
            <a:noAutofit/>
          </a:bodyPr>
          <a:lstStyle>
            <a:lvl1pPr algn="l" defTabSz="914400" rtl="0" eaLnBrk="1" latinLnBrk="0" hangingPunct="1">
              <a:lnSpc>
                <a:spcPct val="90000"/>
              </a:lnSpc>
              <a:spcBef>
                <a:spcPct val="0"/>
              </a:spcBef>
              <a:buNone/>
              <a:defRPr sz="2400" kern="1200">
                <a:solidFill>
                  <a:schemeClr val="tx1"/>
                </a:solidFill>
                <a:latin typeface="+mn-lt"/>
                <a:ea typeface="+mj-ea"/>
                <a:cs typeface="+mj-cs"/>
              </a:defRPr>
            </a:lvl1pPr>
          </a:lstStyle>
          <a:p>
            <a:pPr algn="ctr" fontAlgn="ctr">
              <a:lnSpc>
                <a:spcPct val="150000"/>
              </a:lnSpc>
            </a:pPr>
            <a:r>
              <a:rPr lang="de-DE" sz="4000" b="1" dirty="0">
                <a:latin typeface="Calibri" panose="020F0502020204030204" pitchFamily="34" charset="0"/>
                <a:cs typeface="Calibri" panose="020F0502020204030204" pitchFamily="34" charset="0"/>
              </a:rPr>
              <a:t>Ergebnissicherung Impulscafé</a:t>
            </a:r>
          </a:p>
        </p:txBody>
      </p:sp>
    </p:spTree>
    <p:extLst>
      <p:ext uri="{BB962C8B-B14F-4D97-AF65-F5344CB8AC3E}">
        <p14:creationId xmlns:p14="http://schemas.microsoft.com/office/powerpoint/2010/main" val="1922961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BB8556BB-5CA3-8E44-8172-47F2ABF5CF03}" type="slidenum">
              <a:rPr lang="de-DE" smtClean="0"/>
              <a:pPr/>
              <a:t>28</a:t>
            </a:fld>
            <a:endParaRPr lang="de-DE" dirty="0"/>
          </a:p>
        </p:txBody>
      </p:sp>
      <p:sp>
        <p:nvSpPr>
          <p:cNvPr id="6" name="Textfeld 5">
            <a:extLst>
              <a:ext uri="{FF2B5EF4-FFF2-40B4-BE49-F238E27FC236}">
                <a16:creationId xmlns:a16="http://schemas.microsoft.com/office/drawing/2014/main" id="{7DD52B3F-EBB3-094F-B9FE-3CD497463CCA}"/>
              </a:ext>
            </a:extLst>
          </p:cNvPr>
          <p:cNvSpPr txBox="1"/>
          <p:nvPr/>
        </p:nvSpPr>
        <p:spPr>
          <a:xfrm>
            <a:off x="107577" y="399169"/>
            <a:ext cx="8045896" cy="523220"/>
          </a:xfrm>
          <a:prstGeom prst="rect">
            <a:avLst/>
          </a:prstGeom>
          <a:noFill/>
        </p:spPr>
        <p:txBody>
          <a:bodyPr wrap="square" rtlCol="0">
            <a:spAutoFit/>
          </a:bodyPr>
          <a:lstStyle/>
          <a:p>
            <a:r>
              <a:rPr lang="de-DE" sz="2800" b="1" dirty="0">
                <a:latin typeface="Calibri" panose="020F0502020204030204" pitchFamily="34" charset="0"/>
                <a:cs typeface="Calibri" panose="020F0502020204030204" pitchFamily="34" charset="0"/>
              </a:rPr>
              <a:t>I. Forschungsdaten / Open Science</a:t>
            </a:r>
          </a:p>
        </p:txBody>
      </p:sp>
      <p:sp>
        <p:nvSpPr>
          <p:cNvPr id="3" name="Textfeld 2">
            <a:extLst>
              <a:ext uri="{FF2B5EF4-FFF2-40B4-BE49-F238E27FC236}">
                <a16:creationId xmlns:a16="http://schemas.microsoft.com/office/drawing/2014/main" id="{9D48D64E-84C3-984B-974C-4C5D563BC360}"/>
              </a:ext>
            </a:extLst>
          </p:cNvPr>
          <p:cNvSpPr txBox="1"/>
          <p:nvPr/>
        </p:nvSpPr>
        <p:spPr>
          <a:xfrm>
            <a:off x="107578" y="1115604"/>
            <a:ext cx="8931919" cy="4832092"/>
          </a:xfrm>
          <a:prstGeom prst="rect">
            <a:avLst/>
          </a:prstGeom>
          <a:noFill/>
        </p:spPr>
        <p:txBody>
          <a:bodyPr wrap="square" rtlCol="0">
            <a:spAutoFit/>
          </a:bodyPr>
          <a:lstStyle/>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Sensibilisierung/Awareness "</a:t>
            </a:r>
            <a:r>
              <a:rPr lang="de-DE" sz="1400" dirty="0" err="1">
                <a:latin typeface="Calibri" panose="020F0502020204030204" pitchFamily="34" charset="0"/>
                <a:cs typeface="Calibri" panose="020F0502020204030204" pitchFamily="34" charset="0"/>
              </a:rPr>
              <a:t>against</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sloppy</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science</a:t>
            </a:r>
            <a:r>
              <a:rPr lang="de-DE" sz="14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Beratungen zu allen Themen entlang des "Data </a:t>
            </a:r>
            <a:r>
              <a:rPr lang="de-DE" sz="1400" dirty="0" err="1">
                <a:latin typeface="Calibri" panose="020F0502020204030204" pitchFamily="34" charset="0"/>
                <a:cs typeface="Calibri" panose="020F0502020204030204" pitchFamily="34" charset="0"/>
              </a:rPr>
              <a:t>Lifecycle</a:t>
            </a:r>
            <a:r>
              <a:rPr lang="de-DE" sz="1400" dirty="0">
                <a:latin typeface="Calibri" panose="020F0502020204030204" pitchFamily="34" charset="0"/>
                <a:cs typeface="Calibri" panose="020F0502020204030204" pitchFamily="34" charset="0"/>
              </a:rPr>
              <a:t>" und zu Prozessen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Individuelle Beratung und weniger Beratung "out </a:t>
            </a:r>
            <a:r>
              <a:rPr lang="de-DE" sz="1400" dirty="0" err="1">
                <a:latin typeface="Calibri" panose="020F0502020204030204" pitchFamily="34" charset="0"/>
                <a:cs typeface="Calibri" panose="020F0502020204030204" pitchFamily="34" charset="0"/>
              </a:rPr>
              <a:t>of</a:t>
            </a:r>
            <a:r>
              <a:rPr lang="de-DE" sz="1400" dirty="0">
                <a:latin typeface="Calibri" panose="020F0502020204030204" pitchFamily="34" charset="0"/>
                <a:cs typeface="Calibri" panose="020F0502020204030204" pitchFamily="34" charset="0"/>
              </a:rPr>
              <a:t> a box" (passgenaue Infrastrukturen schaffen!)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Support (gerne praktisch!) zum Strukturieren und Ordnen von Forschungsdaten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Informationen zum Veröffentlichen von Forschungsdaten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Ablegen von Forschungsdaten in einer Universitätsbibliographie</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Schulungen, Workshops (untersch. Zielgruppen, untersch. Formate)</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"Metadaten, Metadatenstandards ... äh?" Hierzu benötigen wir praktische Übungen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Kooperationen der wiss. Bibliotheken (UBs) mit Rechenzentren, Forscherinnen und Forschern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Softwareentwicklung als ein elementarer, unverzichtbarer Bestandteil der Forschungstätigkeit. “</a:t>
            </a:r>
            <a:r>
              <a:rPr lang="de-DE" sz="1400" dirty="0" err="1">
                <a:latin typeface="Calibri" panose="020F0502020204030204" pitchFamily="34" charset="0"/>
                <a:cs typeface="Calibri" panose="020F0502020204030204" pitchFamily="34" charset="0"/>
              </a:rPr>
              <a:t>Better</a:t>
            </a:r>
            <a:r>
              <a:rPr lang="de-DE" sz="1400" dirty="0">
                <a:latin typeface="Calibri" panose="020F0502020204030204" pitchFamily="34" charset="0"/>
                <a:cs typeface="Calibri" panose="020F0502020204030204" pitchFamily="34" charset="0"/>
              </a:rPr>
              <a:t> Software - </a:t>
            </a:r>
            <a:r>
              <a:rPr lang="de-DE" sz="1400" dirty="0" err="1">
                <a:latin typeface="Calibri" panose="020F0502020204030204" pitchFamily="34" charset="0"/>
                <a:cs typeface="Calibri" panose="020F0502020204030204" pitchFamily="34" charset="0"/>
              </a:rPr>
              <a:t>Better</a:t>
            </a:r>
            <a:r>
              <a:rPr lang="de-DE" sz="1400" dirty="0">
                <a:latin typeface="Calibri" panose="020F0502020204030204" pitchFamily="34" charset="0"/>
                <a:cs typeface="Calibri" panose="020F0502020204030204" pitchFamily="34" charset="0"/>
              </a:rPr>
              <a:t> Research” - aber der aktuelle Umgang mit Software und die Bewertung der Software-Entwicklung spiegelt die Bedeutung dieser Arbeit im Forschungsprozess nicht in angemessener Weise wider:</a:t>
            </a:r>
          </a:p>
          <a:p>
            <a:pPr marL="628650" lvl="1"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Fehlende Anerkennung für Software-Entwicklung als wissenschaftliche Leistung</a:t>
            </a:r>
          </a:p>
          <a:p>
            <a:pPr marL="628650" lvl="1"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Fehlende Verankerung im wissenschaftlichen Reputationssystem, </a:t>
            </a:r>
            <a:r>
              <a:rPr lang="de-DE" sz="1400" dirty="0" err="1">
                <a:latin typeface="Calibri" panose="020F0502020204030204" pitchFamily="34" charset="0"/>
                <a:cs typeface="Calibri" panose="020F0502020204030204" pitchFamily="34" charset="0"/>
              </a:rPr>
              <a:t>etc</a:t>
            </a:r>
            <a:endParaRPr lang="de-DE" sz="1400" dirty="0">
              <a:latin typeface="Calibri" panose="020F0502020204030204" pitchFamily="34" charset="0"/>
              <a:cs typeface="Calibri" panose="020F0502020204030204" pitchFamily="34" charset="0"/>
            </a:endParaRPr>
          </a:p>
          <a:p>
            <a:pPr marL="628650" lvl="1"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Beispiel: DUMUX: </a:t>
            </a:r>
            <a:br>
              <a:rPr lang="de-DE" sz="1400" dirty="0">
                <a:latin typeface="Calibri" panose="020F0502020204030204" pitchFamily="34" charset="0"/>
                <a:cs typeface="Calibri" panose="020F0502020204030204" pitchFamily="34" charset="0"/>
              </a:rPr>
            </a:br>
            <a:r>
              <a:rPr lang="de-DE" sz="1400" dirty="0">
                <a:latin typeface="Calibri" panose="020F0502020204030204" pitchFamily="34" charset="0"/>
                <a:cs typeface="Calibri" panose="020F0502020204030204" pitchFamily="34" charset="0"/>
              </a:rPr>
              <a:t>&gt; </a:t>
            </a:r>
            <a:r>
              <a:rPr lang="de-DE" sz="1400" i="1" dirty="0">
                <a:latin typeface="Calibri" panose="020F0502020204030204" pitchFamily="34" charset="0"/>
                <a:cs typeface="Calibri" panose="020F0502020204030204" pitchFamily="34" charset="0"/>
              </a:rPr>
              <a:t>"</a:t>
            </a:r>
            <a:r>
              <a:rPr lang="de-DE" sz="1400" i="1" dirty="0" err="1">
                <a:latin typeface="Calibri" panose="020F0502020204030204" pitchFamily="34" charset="0"/>
                <a:cs typeface="Calibri" panose="020F0502020204030204" pitchFamily="34" charset="0"/>
              </a:rPr>
              <a:t>DuMu</a:t>
            </a:r>
            <a:r>
              <a:rPr lang="de-DE" sz="1400" i="1" baseline="30000" dirty="0" err="1">
                <a:latin typeface="Calibri" panose="020F0502020204030204" pitchFamily="34" charset="0"/>
                <a:cs typeface="Calibri" panose="020F0502020204030204" pitchFamily="34" charset="0"/>
              </a:rPr>
              <a:t>x</a:t>
            </a:r>
            <a:r>
              <a:rPr lang="de-DE" sz="1400" i="1" dirty="0">
                <a:latin typeface="Calibri" panose="020F0502020204030204" pitchFamily="34" charset="0"/>
                <a:cs typeface="Calibri" panose="020F0502020204030204" pitchFamily="34" charset="0"/>
              </a:rPr>
              <a:t>, DUNE </a:t>
            </a:r>
            <a:r>
              <a:rPr lang="de-DE" sz="1400" i="1" dirty="0" err="1">
                <a:latin typeface="Calibri" panose="020F0502020204030204" pitchFamily="34" charset="0"/>
                <a:cs typeface="Calibri" panose="020F0502020204030204" pitchFamily="34" charset="0"/>
              </a:rPr>
              <a:t>for</a:t>
            </a:r>
            <a:r>
              <a:rPr lang="de-DE" sz="1400" i="1" dirty="0">
                <a:latin typeface="Calibri" panose="020F0502020204030204" pitchFamily="34" charset="0"/>
                <a:cs typeface="Calibri" panose="020F0502020204030204" pitchFamily="34" charset="0"/>
              </a:rPr>
              <a:t> Multi-{Phase, </a:t>
            </a:r>
            <a:r>
              <a:rPr lang="de-DE" sz="1400" i="1" dirty="0" err="1">
                <a:latin typeface="Calibri" panose="020F0502020204030204" pitchFamily="34" charset="0"/>
                <a:cs typeface="Calibri" panose="020F0502020204030204" pitchFamily="34" charset="0"/>
              </a:rPr>
              <a:t>Component</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Scale</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Physics</a:t>
            </a:r>
            <a:r>
              <a:rPr lang="de-DE" sz="1400" i="1" dirty="0">
                <a:latin typeface="Calibri" panose="020F0502020204030204" pitchFamily="34" charset="0"/>
                <a:cs typeface="Calibri" panose="020F0502020204030204" pitchFamily="34" charset="0"/>
              </a:rPr>
              <a:t>, ...} </a:t>
            </a:r>
            <a:r>
              <a:rPr lang="de-DE" sz="1400" i="1" dirty="0" err="1">
                <a:latin typeface="Calibri" panose="020F0502020204030204" pitchFamily="34" charset="0"/>
                <a:cs typeface="Calibri" panose="020F0502020204030204" pitchFamily="34" charset="0"/>
              </a:rPr>
              <a:t>flow</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and</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transport</a:t>
            </a:r>
            <a:r>
              <a:rPr lang="de-DE" sz="1400" i="1" dirty="0">
                <a:latin typeface="Calibri" panose="020F0502020204030204" pitchFamily="34" charset="0"/>
                <a:cs typeface="Calibri" panose="020F0502020204030204" pitchFamily="34" charset="0"/>
              </a:rPr>
              <a:t> in </a:t>
            </a:r>
            <a:r>
              <a:rPr lang="de-DE" sz="1400" i="1" dirty="0" err="1">
                <a:latin typeface="Calibri" panose="020F0502020204030204" pitchFamily="34" charset="0"/>
                <a:cs typeface="Calibri" panose="020F0502020204030204" pitchFamily="34" charset="0"/>
              </a:rPr>
              <a:t>porous</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media</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is</a:t>
            </a:r>
            <a:r>
              <a:rPr lang="de-DE" sz="1400" i="1" dirty="0">
                <a:latin typeface="Calibri" panose="020F0502020204030204" pitchFamily="34" charset="0"/>
                <a:cs typeface="Calibri" panose="020F0502020204030204" pitchFamily="34" charset="0"/>
              </a:rPr>
              <a:t> a </a:t>
            </a:r>
            <a:r>
              <a:rPr lang="de-DE" sz="1400" i="1" dirty="0" err="1">
                <a:latin typeface="Calibri" panose="020F0502020204030204" pitchFamily="34" charset="0"/>
                <a:cs typeface="Calibri" panose="020F0502020204030204" pitchFamily="34" charset="0"/>
              </a:rPr>
              <a:t>free</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and</a:t>
            </a:r>
            <a:r>
              <a:rPr lang="de-DE" sz="1400" i="1" dirty="0">
                <a:latin typeface="Calibri" panose="020F0502020204030204" pitchFamily="34" charset="0"/>
                <a:cs typeface="Calibri" panose="020F0502020204030204" pitchFamily="34" charset="0"/>
              </a:rPr>
              <a:t> open-</a:t>
            </a:r>
            <a:r>
              <a:rPr lang="de-DE" sz="1400" i="1" dirty="0" err="1">
                <a:latin typeface="Calibri" panose="020F0502020204030204" pitchFamily="34" charset="0"/>
                <a:cs typeface="Calibri" panose="020F0502020204030204" pitchFamily="34" charset="0"/>
              </a:rPr>
              <a:t>source</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simulator</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for</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flow</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and</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transport</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processes</a:t>
            </a:r>
            <a:r>
              <a:rPr lang="de-DE" sz="1400" i="1" dirty="0">
                <a:latin typeface="Calibri" panose="020F0502020204030204" pitchFamily="34" charset="0"/>
                <a:cs typeface="Calibri" panose="020F0502020204030204" pitchFamily="34" charset="0"/>
              </a:rPr>
              <a:t> in </a:t>
            </a:r>
            <a:r>
              <a:rPr lang="de-DE" sz="1400" i="1" dirty="0" err="1">
                <a:latin typeface="Calibri" panose="020F0502020204030204" pitchFamily="34" charset="0"/>
                <a:cs typeface="Calibri" panose="020F0502020204030204" pitchFamily="34" charset="0"/>
              </a:rPr>
              <a:t>porous</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media</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It</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is</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based</a:t>
            </a:r>
            <a:r>
              <a:rPr lang="de-DE" sz="1400" i="1" dirty="0">
                <a:latin typeface="Calibri" panose="020F0502020204030204" pitchFamily="34" charset="0"/>
                <a:cs typeface="Calibri" panose="020F0502020204030204" pitchFamily="34" charset="0"/>
              </a:rPr>
              <a:t> on </a:t>
            </a:r>
            <a:r>
              <a:rPr lang="de-DE" sz="1400" i="1" dirty="0" err="1">
                <a:latin typeface="Calibri" panose="020F0502020204030204" pitchFamily="34" charset="0"/>
                <a:cs typeface="Calibri" panose="020F0502020204030204" pitchFamily="34" charset="0"/>
              </a:rPr>
              <a:t>the</a:t>
            </a:r>
            <a:r>
              <a:rPr lang="de-DE" sz="1400" i="1" dirty="0">
                <a:latin typeface="Calibri" panose="020F0502020204030204" pitchFamily="34" charset="0"/>
                <a:cs typeface="Calibri" panose="020F0502020204030204" pitchFamily="34" charset="0"/>
              </a:rPr>
              <a:t> Distributed </a:t>
            </a:r>
            <a:r>
              <a:rPr lang="de-DE" sz="1400" i="1" dirty="0" err="1">
                <a:latin typeface="Calibri" panose="020F0502020204030204" pitchFamily="34" charset="0"/>
                <a:cs typeface="Calibri" panose="020F0502020204030204" pitchFamily="34" charset="0"/>
              </a:rPr>
              <a:t>and</a:t>
            </a:r>
            <a:r>
              <a:rPr lang="de-DE" sz="1400" i="1" dirty="0">
                <a:latin typeface="Calibri" panose="020F0502020204030204" pitchFamily="34" charset="0"/>
                <a:cs typeface="Calibri" panose="020F0502020204030204" pitchFamily="34" charset="0"/>
              </a:rPr>
              <a:t> Unified </a:t>
            </a:r>
            <a:r>
              <a:rPr lang="de-DE" sz="1400" i="1" dirty="0" err="1">
                <a:latin typeface="Calibri" panose="020F0502020204030204" pitchFamily="34" charset="0"/>
                <a:cs typeface="Calibri" panose="020F0502020204030204" pitchFamily="34" charset="0"/>
              </a:rPr>
              <a:t>Numerics</a:t>
            </a:r>
            <a:r>
              <a:rPr lang="de-DE" sz="1400" i="1" dirty="0">
                <a:latin typeface="Calibri" panose="020F0502020204030204" pitchFamily="34" charset="0"/>
                <a:cs typeface="Calibri" panose="020F0502020204030204" pitchFamily="34" charset="0"/>
              </a:rPr>
              <a:t> Environment </a:t>
            </a:r>
            <a:r>
              <a:rPr lang="de-DE" sz="1400" i="1" dirty="0">
                <a:latin typeface="Calibri" panose="020F0502020204030204" pitchFamily="34" charset="0"/>
                <a:cs typeface="Calibri" panose="020F0502020204030204" pitchFamily="34" charset="0"/>
                <a:hlinkClick r:id="rId2"/>
              </a:rPr>
              <a:t>DUNE</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DuMu</a:t>
            </a:r>
            <a:r>
              <a:rPr lang="de-DE" sz="1400" i="1" baseline="30000" dirty="0" err="1">
                <a:latin typeface="Calibri" panose="020F0502020204030204" pitchFamily="34" charset="0"/>
                <a:cs typeface="Calibri" panose="020F0502020204030204" pitchFamily="34" charset="0"/>
              </a:rPr>
              <a:t>x</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is</a:t>
            </a:r>
            <a:r>
              <a:rPr lang="de-DE" sz="1400" i="1" dirty="0">
                <a:latin typeface="Calibri" panose="020F0502020204030204" pitchFamily="34" charset="0"/>
                <a:cs typeface="Calibri" panose="020F0502020204030204" pitchFamily="34" charset="0"/>
              </a:rPr>
              <a:t> a C++ </a:t>
            </a:r>
            <a:r>
              <a:rPr lang="de-DE" sz="1400" i="1" dirty="0" err="1">
                <a:latin typeface="Calibri" panose="020F0502020204030204" pitchFamily="34" charset="0"/>
                <a:cs typeface="Calibri" panose="020F0502020204030204" pitchFamily="34" charset="0"/>
              </a:rPr>
              <a:t>research</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code</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Its</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main</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intention</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is</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to</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provide</a:t>
            </a:r>
            <a:r>
              <a:rPr lang="de-DE" sz="1400" i="1" dirty="0">
                <a:latin typeface="Calibri" panose="020F0502020204030204" pitchFamily="34" charset="0"/>
                <a:cs typeface="Calibri" panose="020F0502020204030204" pitchFamily="34" charset="0"/>
              </a:rPr>
              <a:t> a </a:t>
            </a:r>
            <a:r>
              <a:rPr lang="de-DE" sz="1400" i="1" dirty="0" err="1">
                <a:latin typeface="Calibri" panose="020F0502020204030204" pitchFamily="34" charset="0"/>
                <a:cs typeface="Calibri" panose="020F0502020204030204" pitchFamily="34" charset="0"/>
              </a:rPr>
              <a:t>sustainable</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and</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consistent</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framework</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for</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the</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implementation</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and</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application</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of</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porous</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media</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model</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concepts</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and</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constitutive</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relations</a:t>
            </a:r>
            <a:r>
              <a:rPr lang="de-DE" sz="1400" i="1" dirty="0">
                <a:latin typeface="Calibri" panose="020F0502020204030204" pitchFamily="34" charset="0"/>
                <a:cs typeface="Calibri" panose="020F0502020204030204" pitchFamily="34" charset="0"/>
              </a:rPr>
              <a:t>".</a:t>
            </a:r>
            <a:endParaRPr lang="de-DE"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DE"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D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993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BB8556BB-5CA3-8E44-8172-47F2ABF5CF03}" type="slidenum">
              <a:rPr lang="de-DE" smtClean="0"/>
              <a:pPr/>
              <a:t>2</a:t>
            </a:fld>
            <a:endParaRPr lang="de-DE" dirty="0"/>
          </a:p>
        </p:txBody>
      </p:sp>
      <p:pic>
        <p:nvPicPr>
          <p:cNvPr id="10" name="Grafik 9">
            <a:extLst>
              <a:ext uri="{FF2B5EF4-FFF2-40B4-BE49-F238E27FC236}">
                <a16:creationId xmlns:a16="http://schemas.microsoft.com/office/drawing/2014/main" id="{EB7A0C21-9220-4A4B-BDD0-DA52E2366B29}"/>
              </a:ext>
            </a:extLst>
          </p:cNvPr>
          <p:cNvPicPr>
            <a:picLocks noChangeAspect="1"/>
          </p:cNvPicPr>
          <p:nvPr/>
        </p:nvPicPr>
        <p:blipFill>
          <a:blip r:embed="rId2"/>
          <a:stretch>
            <a:fillRect/>
          </a:stretch>
        </p:blipFill>
        <p:spPr>
          <a:xfrm>
            <a:off x="1316511" y="665356"/>
            <a:ext cx="6403133" cy="5438469"/>
          </a:xfrm>
          <a:prstGeom prst="rect">
            <a:avLst/>
          </a:prstGeom>
        </p:spPr>
      </p:pic>
      <p:sp>
        <p:nvSpPr>
          <p:cNvPr id="7" name="Abgerundetes Rechteck 6">
            <a:extLst>
              <a:ext uri="{FF2B5EF4-FFF2-40B4-BE49-F238E27FC236}">
                <a16:creationId xmlns:a16="http://schemas.microsoft.com/office/drawing/2014/main" id="{7BA968D6-8B59-D847-8A30-06DD68914639}"/>
              </a:ext>
            </a:extLst>
          </p:cNvPr>
          <p:cNvSpPr/>
          <p:nvPr/>
        </p:nvSpPr>
        <p:spPr>
          <a:xfrm>
            <a:off x="529979" y="4978400"/>
            <a:ext cx="1935080" cy="31917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Rechte &amp; Lizenzen</a:t>
            </a:r>
          </a:p>
        </p:txBody>
      </p:sp>
      <p:sp>
        <p:nvSpPr>
          <p:cNvPr id="11" name="Abgerundetes Rechteck 10">
            <a:extLst>
              <a:ext uri="{FF2B5EF4-FFF2-40B4-BE49-F238E27FC236}">
                <a16:creationId xmlns:a16="http://schemas.microsoft.com/office/drawing/2014/main" id="{29C4EC90-BC1F-A54C-B1AD-E71080027D9A}"/>
              </a:ext>
            </a:extLst>
          </p:cNvPr>
          <p:cNvSpPr/>
          <p:nvPr/>
        </p:nvSpPr>
        <p:spPr>
          <a:xfrm>
            <a:off x="540463" y="5939147"/>
            <a:ext cx="2479493" cy="32680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Bibliometrie / Sichtbarkeit</a:t>
            </a:r>
          </a:p>
        </p:txBody>
      </p:sp>
      <p:sp>
        <p:nvSpPr>
          <p:cNvPr id="12" name="Abgerundetes Rechteck 11">
            <a:extLst>
              <a:ext uri="{FF2B5EF4-FFF2-40B4-BE49-F238E27FC236}">
                <a16:creationId xmlns:a16="http://schemas.microsoft.com/office/drawing/2014/main" id="{DCA4256D-0321-4D4F-9153-0EF6647B2723}"/>
              </a:ext>
            </a:extLst>
          </p:cNvPr>
          <p:cNvSpPr/>
          <p:nvPr/>
        </p:nvSpPr>
        <p:spPr>
          <a:xfrm>
            <a:off x="6471779" y="5297570"/>
            <a:ext cx="2278498" cy="29640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Forschungsdatenmgmt</a:t>
            </a:r>
            <a:endParaRPr lang="de-DE" dirty="0">
              <a:solidFill>
                <a:schemeClr val="tx1"/>
              </a:solidFill>
            </a:endParaRPr>
          </a:p>
        </p:txBody>
      </p:sp>
      <p:sp>
        <p:nvSpPr>
          <p:cNvPr id="13" name="Abgerundetes Rechteck 12">
            <a:extLst>
              <a:ext uri="{FF2B5EF4-FFF2-40B4-BE49-F238E27FC236}">
                <a16:creationId xmlns:a16="http://schemas.microsoft.com/office/drawing/2014/main" id="{6BFAD41D-BFB4-DF48-BDFB-FF50747D1CCD}"/>
              </a:ext>
            </a:extLst>
          </p:cNvPr>
          <p:cNvSpPr/>
          <p:nvPr/>
        </p:nvSpPr>
        <p:spPr>
          <a:xfrm>
            <a:off x="285878" y="1642873"/>
            <a:ext cx="1341216" cy="26813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Open Access</a:t>
            </a:r>
          </a:p>
        </p:txBody>
      </p:sp>
      <p:sp>
        <p:nvSpPr>
          <p:cNvPr id="14" name="Abgerundetes Rechteck 13">
            <a:extLst>
              <a:ext uri="{FF2B5EF4-FFF2-40B4-BE49-F238E27FC236}">
                <a16:creationId xmlns:a16="http://schemas.microsoft.com/office/drawing/2014/main" id="{5E337357-381F-6E4B-A73F-D95D319A8C99}"/>
              </a:ext>
            </a:extLst>
          </p:cNvPr>
          <p:cNvSpPr/>
          <p:nvPr/>
        </p:nvSpPr>
        <p:spPr>
          <a:xfrm>
            <a:off x="285878" y="1229160"/>
            <a:ext cx="2352678" cy="25158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Informationsrecherche</a:t>
            </a:r>
          </a:p>
        </p:txBody>
      </p:sp>
      <p:sp>
        <p:nvSpPr>
          <p:cNvPr id="15" name="Abgerundetes Rechteck 14">
            <a:extLst>
              <a:ext uri="{FF2B5EF4-FFF2-40B4-BE49-F238E27FC236}">
                <a16:creationId xmlns:a16="http://schemas.microsoft.com/office/drawing/2014/main" id="{2954D7A5-DC34-0C49-B1A4-91386F491793}"/>
              </a:ext>
            </a:extLst>
          </p:cNvPr>
          <p:cNvSpPr/>
          <p:nvPr/>
        </p:nvSpPr>
        <p:spPr>
          <a:xfrm>
            <a:off x="540463" y="5448035"/>
            <a:ext cx="2054171" cy="33152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Autorenidentifikation</a:t>
            </a:r>
          </a:p>
        </p:txBody>
      </p:sp>
      <p:sp>
        <p:nvSpPr>
          <p:cNvPr id="16" name="Abgerundetes Rechteck 15">
            <a:extLst>
              <a:ext uri="{FF2B5EF4-FFF2-40B4-BE49-F238E27FC236}">
                <a16:creationId xmlns:a16="http://schemas.microsoft.com/office/drawing/2014/main" id="{4CAF9086-3B70-BA46-9002-BA41684CDD6A}"/>
              </a:ext>
            </a:extLst>
          </p:cNvPr>
          <p:cNvSpPr/>
          <p:nvPr/>
        </p:nvSpPr>
        <p:spPr>
          <a:xfrm>
            <a:off x="6689011" y="1184336"/>
            <a:ext cx="2278498" cy="29640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Aktives </a:t>
            </a:r>
            <a:r>
              <a:rPr lang="de-DE" dirty="0" err="1">
                <a:solidFill>
                  <a:schemeClr val="tx1"/>
                </a:solidFill>
              </a:rPr>
              <a:t>Datenmgmt</a:t>
            </a:r>
            <a:endParaRPr lang="de-DE" dirty="0">
              <a:solidFill>
                <a:schemeClr val="tx1"/>
              </a:solidFill>
            </a:endParaRPr>
          </a:p>
        </p:txBody>
      </p:sp>
      <p:sp>
        <p:nvSpPr>
          <p:cNvPr id="17" name="Abgerundetes Rechteck 16">
            <a:extLst>
              <a:ext uri="{FF2B5EF4-FFF2-40B4-BE49-F238E27FC236}">
                <a16:creationId xmlns:a16="http://schemas.microsoft.com/office/drawing/2014/main" id="{0A102961-FEC6-EA4B-8BEE-475DC36838F4}"/>
              </a:ext>
            </a:extLst>
          </p:cNvPr>
          <p:cNvSpPr/>
          <p:nvPr/>
        </p:nvSpPr>
        <p:spPr>
          <a:xfrm>
            <a:off x="460651" y="3556000"/>
            <a:ext cx="937764" cy="25686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LZA</a:t>
            </a:r>
          </a:p>
        </p:txBody>
      </p:sp>
      <p:sp>
        <p:nvSpPr>
          <p:cNvPr id="18" name="Abgerundetes Rechteck 17">
            <a:extLst>
              <a:ext uri="{FF2B5EF4-FFF2-40B4-BE49-F238E27FC236}">
                <a16:creationId xmlns:a16="http://schemas.microsoft.com/office/drawing/2014/main" id="{81F53947-2E91-EF4D-998F-ADC61D1AAD73}"/>
              </a:ext>
            </a:extLst>
          </p:cNvPr>
          <p:cNvSpPr/>
          <p:nvPr/>
        </p:nvSpPr>
        <p:spPr>
          <a:xfrm>
            <a:off x="7600995" y="1583836"/>
            <a:ext cx="1364677" cy="26813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Metadaten</a:t>
            </a:r>
          </a:p>
        </p:txBody>
      </p:sp>
      <p:sp>
        <p:nvSpPr>
          <p:cNvPr id="20" name="Abgerundetes Rechteck 19">
            <a:extLst>
              <a:ext uri="{FF2B5EF4-FFF2-40B4-BE49-F238E27FC236}">
                <a16:creationId xmlns:a16="http://schemas.microsoft.com/office/drawing/2014/main" id="{60781CAB-64A9-034E-A52A-7CE13DCD9D6B}"/>
              </a:ext>
            </a:extLst>
          </p:cNvPr>
          <p:cNvSpPr/>
          <p:nvPr/>
        </p:nvSpPr>
        <p:spPr>
          <a:xfrm>
            <a:off x="1912407" y="406354"/>
            <a:ext cx="2696890" cy="26813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Kollaborationsunterstützung</a:t>
            </a:r>
          </a:p>
        </p:txBody>
      </p:sp>
      <p:sp>
        <p:nvSpPr>
          <p:cNvPr id="22" name="Abgerundetes Rechteck 21">
            <a:extLst>
              <a:ext uri="{FF2B5EF4-FFF2-40B4-BE49-F238E27FC236}">
                <a16:creationId xmlns:a16="http://schemas.microsoft.com/office/drawing/2014/main" id="{F1733922-A293-854E-A13F-554A4F71F7C0}"/>
              </a:ext>
            </a:extLst>
          </p:cNvPr>
          <p:cNvSpPr/>
          <p:nvPr/>
        </p:nvSpPr>
        <p:spPr>
          <a:xfrm>
            <a:off x="4798857" y="411286"/>
            <a:ext cx="2362534" cy="26320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Planungsunterstützung</a:t>
            </a:r>
          </a:p>
        </p:txBody>
      </p:sp>
      <p:sp>
        <p:nvSpPr>
          <p:cNvPr id="23" name="Abgerundetes Rechteck 22">
            <a:extLst>
              <a:ext uri="{FF2B5EF4-FFF2-40B4-BE49-F238E27FC236}">
                <a16:creationId xmlns:a16="http://schemas.microsoft.com/office/drawing/2014/main" id="{F0F8962D-500A-304E-BF8F-04000D5BD1F7}"/>
              </a:ext>
            </a:extLst>
          </p:cNvPr>
          <p:cNvSpPr/>
          <p:nvPr/>
        </p:nvSpPr>
        <p:spPr>
          <a:xfrm>
            <a:off x="122165" y="2070590"/>
            <a:ext cx="703207" cy="2855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FID</a:t>
            </a:r>
          </a:p>
        </p:txBody>
      </p:sp>
      <p:sp>
        <p:nvSpPr>
          <p:cNvPr id="24" name="Abgerundetes Rechteck 23">
            <a:extLst>
              <a:ext uri="{FF2B5EF4-FFF2-40B4-BE49-F238E27FC236}">
                <a16:creationId xmlns:a16="http://schemas.microsoft.com/office/drawing/2014/main" id="{FB84944C-B23C-4B4E-995D-2C7112CCED57}"/>
              </a:ext>
            </a:extLst>
          </p:cNvPr>
          <p:cNvSpPr/>
          <p:nvPr/>
        </p:nvSpPr>
        <p:spPr>
          <a:xfrm>
            <a:off x="989085" y="2070590"/>
            <a:ext cx="703207" cy="2855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TDM</a:t>
            </a:r>
          </a:p>
        </p:txBody>
      </p:sp>
      <p:sp>
        <p:nvSpPr>
          <p:cNvPr id="25" name="Abgerundetes Rechteck 24">
            <a:extLst>
              <a:ext uri="{FF2B5EF4-FFF2-40B4-BE49-F238E27FC236}">
                <a16:creationId xmlns:a16="http://schemas.microsoft.com/office/drawing/2014/main" id="{3A56B59B-2875-FF4A-B99D-A69A222759B1}"/>
              </a:ext>
            </a:extLst>
          </p:cNvPr>
          <p:cNvSpPr/>
          <p:nvPr/>
        </p:nvSpPr>
        <p:spPr>
          <a:xfrm>
            <a:off x="7611028" y="1989214"/>
            <a:ext cx="1364677" cy="26813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Data </a:t>
            </a:r>
            <a:r>
              <a:rPr lang="de-DE" dirty="0" err="1">
                <a:solidFill>
                  <a:schemeClr val="tx1"/>
                </a:solidFill>
              </a:rPr>
              <a:t>Literacy</a:t>
            </a:r>
            <a:endParaRPr lang="de-DE" dirty="0">
              <a:solidFill>
                <a:schemeClr val="tx1"/>
              </a:solidFill>
            </a:endParaRPr>
          </a:p>
        </p:txBody>
      </p:sp>
    </p:spTree>
    <p:extLst>
      <p:ext uri="{BB962C8B-B14F-4D97-AF65-F5344CB8AC3E}">
        <p14:creationId xmlns:p14="http://schemas.microsoft.com/office/powerpoint/2010/main" val="1645225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BB8556BB-5CA3-8E44-8172-47F2ABF5CF03}" type="slidenum">
              <a:rPr lang="de-DE" smtClean="0"/>
              <a:pPr/>
              <a:t>29</a:t>
            </a:fld>
            <a:endParaRPr lang="de-DE" dirty="0"/>
          </a:p>
        </p:txBody>
      </p:sp>
      <p:sp>
        <p:nvSpPr>
          <p:cNvPr id="6" name="Textfeld 5">
            <a:extLst>
              <a:ext uri="{FF2B5EF4-FFF2-40B4-BE49-F238E27FC236}">
                <a16:creationId xmlns:a16="http://schemas.microsoft.com/office/drawing/2014/main" id="{7DD52B3F-EBB3-094F-B9FE-3CD497463CCA}"/>
              </a:ext>
            </a:extLst>
          </p:cNvPr>
          <p:cNvSpPr txBox="1"/>
          <p:nvPr/>
        </p:nvSpPr>
        <p:spPr>
          <a:xfrm>
            <a:off x="107577" y="399169"/>
            <a:ext cx="8045896" cy="523220"/>
          </a:xfrm>
          <a:prstGeom prst="rect">
            <a:avLst/>
          </a:prstGeom>
          <a:noFill/>
        </p:spPr>
        <p:txBody>
          <a:bodyPr wrap="square" rtlCol="0">
            <a:spAutoFit/>
          </a:bodyPr>
          <a:lstStyle/>
          <a:p>
            <a:r>
              <a:rPr lang="de-DE" sz="2800" b="1" dirty="0">
                <a:latin typeface="Calibri" panose="020F0502020204030204" pitchFamily="34" charset="0"/>
                <a:cs typeface="Calibri" panose="020F0502020204030204" pitchFamily="34" charset="0"/>
              </a:rPr>
              <a:t>II. Bibliometrie</a:t>
            </a:r>
          </a:p>
        </p:txBody>
      </p:sp>
      <p:sp>
        <p:nvSpPr>
          <p:cNvPr id="3" name="Textfeld 2">
            <a:extLst>
              <a:ext uri="{FF2B5EF4-FFF2-40B4-BE49-F238E27FC236}">
                <a16:creationId xmlns:a16="http://schemas.microsoft.com/office/drawing/2014/main" id="{9D48D64E-84C3-984B-974C-4C5D563BC360}"/>
              </a:ext>
            </a:extLst>
          </p:cNvPr>
          <p:cNvSpPr txBox="1"/>
          <p:nvPr/>
        </p:nvSpPr>
        <p:spPr>
          <a:xfrm>
            <a:off x="107577" y="1135832"/>
            <a:ext cx="8931919" cy="5262979"/>
          </a:xfrm>
          <a:prstGeom prst="rect">
            <a:avLst/>
          </a:prstGeom>
          <a:noFill/>
        </p:spPr>
        <p:txBody>
          <a:bodyPr wrap="square" rtlCol="0">
            <a:spAutoFit/>
          </a:bodyPr>
          <a:lstStyle/>
          <a:p>
            <a:r>
              <a:rPr lang="de-DE" sz="1400" dirty="0">
                <a:latin typeface="Calibri" panose="020F0502020204030204" pitchFamily="34" charset="0"/>
                <a:cs typeface="Calibri" panose="020F0502020204030204" pitchFamily="34" charset="0"/>
              </a:rPr>
              <a:t>Gewünscht wird von der Kommission für forschungsnahe Dienste: </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Schulungen und Fortbildungen, ggf. im Library </a:t>
            </a:r>
            <a:r>
              <a:rPr lang="de-DE" sz="1400" dirty="0" err="1">
                <a:latin typeface="Calibri" panose="020F0502020204030204" pitchFamily="34" charset="0"/>
                <a:cs typeface="Calibri" panose="020F0502020204030204" pitchFamily="34" charset="0"/>
              </a:rPr>
              <a:t>Carpentry</a:t>
            </a:r>
            <a:r>
              <a:rPr lang="de-DE" sz="1400" dirty="0">
                <a:latin typeface="Calibri" panose="020F0502020204030204" pitchFamily="34" charset="0"/>
                <a:cs typeface="Calibri" panose="020F0502020204030204" pitchFamily="34" charset="0"/>
              </a:rPr>
              <a:t> Format, ggf. </a:t>
            </a:r>
            <a:r>
              <a:rPr lang="de-DE" sz="1400" dirty="0" err="1">
                <a:latin typeface="Calibri" panose="020F0502020204030204" pitchFamily="34" charset="0"/>
                <a:cs typeface="Calibri" panose="020F0502020204030204" pitchFamily="34" charset="0"/>
              </a:rPr>
              <a:t>Multiplikatorenschulungen</a:t>
            </a:r>
            <a:endParaRPr lang="de-DE" sz="1400" dirty="0">
              <a:latin typeface="Calibri" panose="020F0502020204030204" pitchFamily="34" charset="0"/>
              <a:cs typeface="Calibri" panose="020F0502020204030204" pitchFamily="34" charset="0"/>
            </a:endParaRPr>
          </a:p>
          <a:p>
            <a:pPr marL="628650" lvl="1"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Grundlagen Bibliometrie</a:t>
            </a:r>
          </a:p>
          <a:p>
            <a:pPr marL="971550" lvl="2"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"Bibliometrie für </a:t>
            </a:r>
            <a:r>
              <a:rPr lang="de-DE" sz="1400" dirty="0" err="1">
                <a:latin typeface="Calibri" panose="020F0502020204030204" pitchFamily="34" charset="0"/>
                <a:cs typeface="Calibri" panose="020F0502020204030204" pitchFamily="34" charset="0"/>
              </a:rPr>
              <a:t>Dummies</a:t>
            </a:r>
            <a:r>
              <a:rPr lang="de-DE" sz="1400" dirty="0">
                <a:latin typeface="Calibri" panose="020F0502020204030204" pitchFamily="34" charset="0"/>
                <a:cs typeface="Calibri" panose="020F0502020204030204" pitchFamily="34" charset="0"/>
              </a:rPr>
              <a:t>" (Grundlageneinführung)</a:t>
            </a:r>
          </a:p>
          <a:p>
            <a:pPr marL="971550" lvl="2"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Welche Datenbanken und </a:t>
            </a:r>
            <a:r>
              <a:rPr lang="de-DE" sz="1400" dirty="0" err="1">
                <a:latin typeface="Calibri" panose="020F0502020204030204" pitchFamily="34" charset="0"/>
                <a:cs typeface="Calibri" panose="020F0502020204030204" pitchFamily="34" charset="0"/>
              </a:rPr>
              <a:t>Rercherchetools</a:t>
            </a:r>
            <a:r>
              <a:rPr lang="de-DE" sz="1400" dirty="0">
                <a:latin typeface="Calibri" panose="020F0502020204030204" pitchFamily="34" charset="0"/>
                <a:cs typeface="Calibri" panose="020F0502020204030204" pitchFamily="34" charset="0"/>
              </a:rPr>
              <a:t> bieten bibliometrische Auswertungsmöglichkeiten an</a:t>
            </a:r>
          </a:p>
          <a:p>
            <a:pPr marL="971550" lvl="2"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Welche klassischen bibliometrischen Indikatoren kann man auch ohne Lizenz für </a:t>
            </a:r>
            <a:r>
              <a:rPr lang="de-DE" sz="1400" dirty="0" err="1">
                <a:latin typeface="Calibri" panose="020F0502020204030204" pitchFamily="34" charset="0"/>
                <a:cs typeface="Calibri" panose="020F0502020204030204" pitchFamily="34" charset="0"/>
              </a:rPr>
              <a:t>Scopus</a:t>
            </a:r>
            <a:r>
              <a:rPr lang="de-DE" sz="1400" dirty="0">
                <a:latin typeface="Calibri" panose="020F0502020204030204" pitchFamily="34" charset="0"/>
                <a:cs typeface="Calibri" panose="020F0502020204030204" pitchFamily="34" charset="0"/>
              </a:rPr>
              <a:t>/</a:t>
            </a:r>
            <a:r>
              <a:rPr lang="de-DE" sz="1400" dirty="0" err="1">
                <a:latin typeface="Calibri" panose="020F0502020204030204" pitchFamily="34" charset="0"/>
                <a:cs typeface="Calibri" panose="020F0502020204030204" pitchFamily="34" charset="0"/>
              </a:rPr>
              <a:t>WoS</a:t>
            </a:r>
            <a:r>
              <a:rPr lang="de-DE" sz="1400" dirty="0">
                <a:latin typeface="Calibri" panose="020F0502020204030204" pitchFamily="34" charset="0"/>
                <a:cs typeface="Calibri" panose="020F0502020204030204" pitchFamily="34" charset="0"/>
              </a:rPr>
              <a:t> recherchieren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Weitere Themen, organisatorische Fragen, Rahmenbedingungen für bibliometrische Dienste:</a:t>
            </a:r>
          </a:p>
          <a:p>
            <a:pPr marL="628650" lvl="1"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Wo gibt es schon welche Fortbildungsoptionen zum Thema Sichtbarkeit und Bibliometrie? Für Anfänger und für Fortgeschrittene?</a:t>
            </a:r>
          </a:p>
          <a:p>
            <a:pPr marL="628650" lvl="1"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Best Practice Landkarte über bibliometrische Dienstleistungen und Lösungsansätze für bibliometrische Problemstellungen</a:t>
            </a:r>
          </a:p>
          <a:p>
            <a:pPr marL="628650" lvl="1"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Wo im Organigramm/Geschäftsverteilungsplan verankert? Zusatzaufgabe für einzelne Fachreferenten oder eigenständige Stelle, personelle Ausstattung?</a:t>
            </a:r>
          </a:p>
          <a:p>
            <a:pPr marL="628650" lvl="1"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Zielgruppen für Services identifizieren: Hochschulleitung, Hochschulverwaltung, Fakultäten, einzelne Wissenschaftler - was braucht wer?</a:t>
            </a:r>
          </a:p>
          <a:p>
            <a:pPr marL="628650" lvl="1"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Welche (konkreten) Dienstleistungen kann man anbieten? </a:t>
            </a:r>
          </a:p>
          <a:p>
            <a:pPr marL="628650" lvl="1"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Bibliometrie in der Doppelfunktion von Unterstützung (selbst besser sichtbar werden) und Kontrolle/Evaluierung (v.a. aus Sicht der Hochschulleitung)</a:t>
            </a:r>
          </a:p>
          <a:p>
            <a:pPr marL="628650" lvl="1"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Bibliometrie und Forschungsdaten: Was ist möglich und sinnvoll? Bei Forschungsdaten: Ist die Zahl der Zitationen überhaupt relevant? Wie lässt sich sonst Impact messen? Wo werden FD publiziert? Wie ihren Autoren/Publikationen zugeordnet?</a:t>
            </a:r>
          </a:p>
          <a:p>
            <a:pPr marL="628650" lvl="1"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Datenverbesserung in großen Literaturdatenbanken: Was sind typischerweise die Probleme, wie kann man eine Verbesserung erreichen?</a:t>
            </a:r>
          </a:p>
          <a:p>
            <a:pPr marL="628650" lvl="1"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DORA operationalisieren: Was bedeutet </a:t>
            </a:r>
            <a:r>
              <a:rPr lang="de-DE" sz="1400" dirty="0" err="1">
                <a:latin typeface="Calibri" panose="020F0502020204030204" pitchFamily="34" charset="0"/>
                <a:cs typeface="Calibri" panose="020F0502020204030204" pitchFamily="34" charset="0"/>
              </a:rPr>
              <a:t>Responsible</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Metrics</a:t>
            </a:r>
            <a:r>
              <a:rPr lang="de-DE" sz="1400" dirty="0">
                <a:latin typeface="Calibri" panose="020F0502020204030204" pitchFamily="34" charset="0"/>
                <a:cs typeface="Calibri" panose="020F0502020204030204" pitchFamily="34" charset="0"/>
              </a:rPr>
              <a:t> in der Praxis? </a:t>
            </a:r>
          </a:p>
        </p:txBody>
      </p:sp>
    </p:spTree>
    <p:extLst>
      <p:ext uri="{BB962C8B-B14F-4D97-AF65-F5344CB8AC3E}">
        <p14:creationId xmlns:p14="http://schemas.microsoft.com/office/powerpoint/2010/main" val="2327541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BB8556BB-5CA3-8E44-8172-47F2ABF5CF03}" type="slidenum">
              <a:rPr lang="de-DE" smtClean="0"/>
              <a:pPr/>
              <a:t>30</a:t>
            </a:fld>
            <a:endParaRPr lang="de-DE" dirty="0"/>
          </a:p>
        </p:txBody>
      </p:sp>
      <p:sp>
        <p:nvSpPr>
          <p:cNvPr id="6" name="Textfeld 5">
            <a:extLst>
              <a:ext uri="{FF2B5EF4-FFF2-40B4-BE49-F238E27FC236}">
                <a16:creationId xmlns:a16="http://schemas.microsoft.com/office/drawing/2014/main" id="{7DD52B3F-EBB3-094F-B9FE-3CD497463CCA}"/>
              </a:ext>
            </a:extLst>
          </p:cNvPr>
          <p:cNvSpPr txBox="1"/>
          <p:nvPr/>
        </p:nvSpPr>
        <p:spPr>
          <a:xfrm>
            <a:off x="107577" y="399169"/>
            <a:ext cx="8045896" cy="523220"/>
          </a:xfrm>
          <a:prstGeom prst="rect">
            <a:avLst/>
          </a:prstGeom>
          <a:noFill/>
        </p:spPr>
        <p:txBody>
          <a:bodyPr wrap="square" rtlCol="0">
            <a:spAutoFit/>
          </a:bodyPr>
          <a:lstStyle/>
          <a:p>
            <a:r>
              <a:rPr lang="de-DE" sz="2800" b="1" dirty="0">
                <a:latin typeface="Calibri" panose="020F0502020204030204" pitchFamily="34" charset="0"/>
                <a:cs typeface="Calibri" panose="020F0502020204030204" pitchFamily="34" charset="0"/>
              </a:rPr>
              <a:t>II. Bibliometrie</a:t>
            </a:r>
          </a:p>
        </p:txBody>
      </p:sp>
      <p:sp>
        <p:nvSpPr>
          <p:cNvPr id="2" name="Textfeld 1">
            <a:extLst>
              <a:ext uri="{FF2B5EF4-FFF2-40B4-BE49-F238E27FC236}">
                <a16:creationId xmlns:a16="http://schemas.microsoft.com/office/drawing/2014/main" id="{F971E6EE-FEEE-4E4E-A6B0-90FAD4D77656}"/>
              </a:ext>
            </a:extLst>
          </p:cNvPr>
          <p:cNvSpPr txBox="1"/>
          <p:nvPr/>
        </p:nvSpPr>
        <p:spPr>
          <a:xfrm>
            <a:off x="107577" y="6204665"/>
            <a:ext cx="8400056" cy="215444"/>
          </a:xfrm>
          <a:prstGeom prst="rect">
            <a:avLst/>
          </a:prstGeom>
          <a:noFill/>
        </p:spPr>
        <p:txBody>
          <a:bodyPr wrap="none" rtlCol="0">
            <a:spAutoFit/>
          </a:bodyPr>
          <a:lstStyle/>
          <a:p>
            <a:r>
              <a:rPr lang="de-DE" sz="800" dirty="0">
                <a:solidFill>
                  <a:schemeClr val="bg2">
                    <a:lumMod val="50000"/>
                  </a:schemeClr>
                </a:solidFill>
                <a:latin typeface="Calibri" panose="020F0502020204030204" pitchFamily="34" charset="0"/>
                <a:cs typeface="Calibri" panose="020F0502020204030204" pitchFamily="34" charset="0"/>
              </a:rPr>
              <a:t>https://</a:t>
            </a:r>
            <a:r>
              <a:rPr lang="de-DE" sz="800" dirty="0" err="1">
                <a:solidFill>
                  <a:schemeClr val="bg2">
                    <a:lumMod val="50000"/>
                  </a:schemeClr>
                </a:solidFill>
                <a:latin typeface="Calibri" panose="020F0502020204030204" pitchFamily="34" charset="0"/>
                <a:cs typeface="Calibri" panose="020F0502020204030204" pitchFamily="34" charset="0"/>
              </a:rPr>
              <a:t>www.zbw-mediatalk.eu</a:t>
            </a:r>
            <a:r>
              <a:rPr lang="de-DE" sz="800" dirty="0">
                <a:solidFill>
                  <a:schemeClr val="bg2">
                    <a:lumMod val="50000"/>
                  </a:schemeClr>
                </a:solidFill>
                <a:latin typeface="Calibri" panose="020F0502020204030204" pitchFamily="34" charset="0"/>
                <a:cs typeface="Calibri" panose="020F0502020204030204" pitchFamily="34" charset="0"/>
              </a:rPr>
              <a:t>/de/2013/08/klaus-tochtermann-zehn-thesen-zum-zukunftigen-profil-von-wissenschaftlichen-informationsinfrastruktureinrichtungen-mit-uberregionaler-bedeutung/</a:t>
            </a:r>
          </a:p>
        </p:txBody>
      </p:sp>
      <p:sp>
        <p:nvSpPr>
          <p:cNvPr id="4" name="Rechteck 3">
            <a:extLst>
              <a:ext uri="{FF2B5EF4-FFF2-40B4-BE49-F238E27FC236}">
                <a16:creationId xmlns:a16="http://schemas.microsoft.com/office/drawing/2014/main" id="{73F328EC-363C-B042-9C06-C111F6D2815E}"/>
              </a:ext>
            </a:extLst>
          </p:cNvPr>
          <p:cNvSpPr/>
          <p:nvPr/>
        </p:nvSpPr>
        <p:spPr>
          <a:xfrm>
            <a:off x="-168580" y="1114535"/>
            <a:ext cx="8918857" cy="1754326"/>
          </a:xfrm>
          <a:prstGeom prst="rect">
            <a:avLst/>
          </a:prstGeom>
        </p:spPr>
        <p:txBody>
          <a:bodyPr wrap="square">
            <a:spAutoFit/>
          </a:bodyPr>
          <a:lstStyle/>
          <a:p>
            <a:pPr marL="628650" lvl="1" indent="-285750">
              <a:buFont typeface="Arial" panose="020B0604020202020204" pitchFamily="34" charset="0"/>
              <a:buChar char="•"/>
            </a:pPr>
            <a:endParaRPr lang="de-DE" dirty="0">
              <a:latin typeface="Calibri" panose="020F0502020204030204" pitchFamily="34" charset="0"/>
              <a:cs typeface="Calibri" panose="020F0502020204030204" pitchFamily="34" charset="0"/>
            </a:endParaRP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Publikationsrichtlinie (Affiliation richtig benennen - vorhandene Publikationsrichtlinien sichten, Template für Nachnutzung vorschlagen)</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Bibliometrie als Messinstrument zur Vermeidung von </a:t>
            </a:r>
            <a:r>
              <a:rPr lang="de-DE" dirty="0" err="1">
                <a:latin typeface="Calibri" panose="020F0502020204030204" pitchFamily="34" charset="0"/>
                <a:cs typeface="Calibri" panose="020F0502020204030204" pitchFamily="34" charset="0"/>
              </a:rPr>
              <a:t>Predatory</a:t>
            </a:r>
            <a:r>
              <a:rPr lang="de-DE" dirty="0">
                <a:latin typeface="Calibri" panose="020F0502020204030204" pitchFamily="34" charset="0"/>
                <a:cs typeface="Calibri" panose="020F0502020204030204" pitchFamily="34" charset="0"/>
              </a:rPr>
              <a:t> Publishing</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Autorenprofile, akademisches Identitätsmanagement: Wer pflegt die Profile, wie sollen Wissenschaftler damit umgehen? </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Aufbau einer deutschen Mailingliste (sinnvoll?? im internationalen Bereich bereits vorhanden), lokaler / regionaler / nationaler AGs zum Thema Sichtbarkeit und Impact</a:t>
            </a:r>
          </a:p>
        </p:txBody>
      </p:sp>
    </p:spTree>
    <p:extLst>
      <p:ext uri="{BB962C8B-B14F-4D97-AF65-F5344CB8AC3E}">
        <p14:creationId xmlns:p14="http://schemas.microsoft.com/office/powerpoint/2010/main" val="630029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BB8556BB-5CA3-8E44-8172-47F2ABF5CF03}" type="slidenum">
              <a:rPr lang="de-DE" smtClean="0"/>
              <a:pPr/>
              <a:t>31</a:t>
            </a:fld>
            <a:endParaRPr lang="de-DE" dirty="0"/>
          </a:p>
        </p:txBody>
      </p:sp>
      <p:sp>
        <p:nvSpPr>
          <p:cNvPr id="6" name="Textfeld 5">
            <a:extLst>
              <a:ext uri="{FF2B5EF4-FFF2-40B4-BE49-F238E27FC236}">
                <a16:creationId xmlns:a16="http://schemas.microsoft.com/office/drawing/2014/main" id="{7DD52B3F-EBB3-094F-B9FE-3CD497463CCA}"/>
              </a:ext>
            </a:extLst>
          </p:cNvPr>
          <p:cNvSpPr txBox="1"/>
          <p:nvPr/>
        </p:nvSpPr>
        <p:spPr>
          <a:xfrm>
            <a:off x="107577" y="153425"/>
            <a:ext cx="8045896" cy="523220"/>
          </a:xfrm>
          <a:prstGeom prst="rect">
            <a:avLst/>
          </a:prstGeom>
          <a:noFill/>
        </p:spPr>
        <p:txBody>
          <a:bodyPr wrap="square" rtlCol="0">
            <a:spAutoFit/>
          </a:bodyPr>
          <a:lstStyle/>
          <a:p>
            <a:r>
              <a:rPr lang="de-DE" sz="2800" b="1" dirty="0">
                <a:latin typeface="Calibri" panose="020F0502020204030204" pitchFamily="34" charset="0"/>
                <a:cs typeface="Calibri" panose="020F0502020204030204" pitchFamily="34" charset="0"/>
              </a:rPr>
              <a:t>III. Metadaten (Transkript)</a:t>
            </a:r>
          </a:p>
        </p:txBody>
      </p:sp>
      <p:sp>
        <p:nvSpPr>
          <p:cNvPr id="4" name="Rechteck 3">
            <a:extLst>
              <a:ext uri="{FF2B5EF4-FFF2-40B4-BE49-F238E27FC236}">
                <a16:creationId xmlns:a16="http://schemas.microsoft.com/office/drawing/2014/main" id="{73F328EC-363C-B042-9C06-C111F6D2815E}"/>
              </a:ext>
            </a:extLst>
          </p:cNvPr>
          <p:cNvSpPr/>
          <p:nvPr/>
        </p:nvSpPr>
        <p:spPr>
          <a:xfrm>
            <a:off x="107577" y="708793"/>
            <a:ext cx="8918857" cy="6117059"/>
          </a:xfrm>
          <a:prstGeom prst="rect">
            <a:avLst/>
          </a:prstGeom>
        </p:spPr>
        <p:txBody>
          <a:bodyPr wrap="square">
            <a:spAutoFit/>
          </a:bodyPr>
          <a:lstStyle/>
          <a:p>
            <a:pPr marL="285750" indent="-285750">
              <a:buFont typeface="Arial" panose="020B0604020202020204" pitchFamily="34" charset="0"/>
              <a:buChar char="•"/>
            </a:pPr>
            <a:r>
              <a:rPr lang="de-DE" dirty="0" err="1">
                <a:latin typeface="Calibri" panose="020F0502020204030204" pitchFamily="34" charset="0"/>
                <a:cs typeface="Calibri" panose="020F0502020204030204" pitchFamily="34" charset="0"/>
              </a:rPr>
              <a:t>Kuratieren</a:t>
            </a:r>
            <a:r>
              <a:rPr lang="de-DE" dirty="0">
                <a:latin typeface="Calibri" panose="020F0502020204030204" pitchFamily="34" charset="0"/>
                <a:cs typeface="Calibri" panose="020F0502020204030204" pitchFamily="34" charset="0"/>
              </a:rPr>
              <a:t> von Metadaten: Was enthalten die Metadaten und wer bestimmt das?</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Wie und von wem kann ein "Kerndatensatz" definiert werden, der für alle verbindlich ist?</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Fachspezifische Anforderungen an Datenmodelle (Felder) und auch an Normdaten(!)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Nachnutzung vorhandener Erschließungssysteme</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Mengenproblem</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Verhältnis von manuellen und automatischen Prozessen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Qualitätsmanagement als Aufgabe der Bibliotheken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Sichtbarkeit für Daten, die nicht Grundlage einer Publikation wurden </a:t>
            </a:r>
            <a:r>
              <a:rPr lang="de-DE" i="1" dirty="0">
                <a:latin typeface="Calibri" panose="020F0502020204030204" pitchFamily="34" charset="0"/>
                <a:cs typeface="Calibri" panose="020F0502020204030204" pitchFamily="34" charset="0"/>
              </a:rPr>
              <a:t>(i.e. Nachweis und Nachnutzbarkeit von Forschungstätigkeit, die keine publizierbaren Ergebnisse erbracht hat)</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Reputation, Honorierung, Revenue für die Erstellung von Metadaten (Belohnungssystem)</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(Nach-)Nutzbarkeit von Metadaten über Schnittstellen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Informationsverlust durch Transformation: bewusst / unbewusst; Transformation orientiert sich am Verwendungszweck; für Nachnutzung transformierter Daten ist das Mitführen einer Referenz auf den Ausgangspunkt sinnvoll</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Nachweis von Forschungsdaten in bibliothekarischen Systemen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Umgang mit Versionen; </a:t>
            </a:r>
            <a:r>
              <a:rPr lang="de-DE" dirty="0" err="1">
                <a:latin typeface="Calibri" panose="020F0502020204030204" pitchFamily="34" charset="0"/>
                <a:cs typeface="Calibri" panose="020F0502020204030204" pitchFamily="34" charset="0"/>
              </a:rPr>
              <a:t>Versionierung</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Vielfalt der Formate und Datentypen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Aufbewahrung und Nachhaltigkeit; besondere Herausforderung: Kompensation der Personalfluktuation in der Forschung durch die Bibliothek; organisatorische Aufgabe; Vollständigkeit der Dokumentation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Forscher*innen so wenig wie möglich abverlangen, i.e. minimale Anforderungen definieren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Verknüpfung von Daten mit darauf basierenden Publikationen; auch im Lauf der Zeit (</a:t>
            </a:r>
            <a:r>
              <a:rPr lang="de-DE" i="1" dirty="0">
                <a:latin typeface="Calibri" panose="020F0502020204030204" pitchFamily="34" charset="0"/>
                <a:cs typeface="Calibri" panose="020F0502020204030204" pitchFamily="34" charset="0"/>
              </a:rPr>
              <a:t>i.e. kontinuierliche Ergänzung von Verknüpfungen, weit nach Abschluss der Forschungs- und Publikationstätigkeit</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Langzeitarchivierung erfordert Vorgaben für Formate ohne Innovation zu bremsen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"auf dem Stand bleiben"; ständiger Austausch und enge Kooperation mit Wissenschaftler*innen; niederschwellige Fortbildungsangebote wie Webinare, </a:t>
            </a:r>
            <a:r>
              <a:rPr lang="de-DE" dirty="0" err="1">
                <a:latin typeface="Calibri" panose="020F0502020204030204" pitchFamily="34" charset="0"/>
                <a:cs typeface="Calibri" panose="020F0502020204030204" pitchFamily="34" charset="0"/>
              </a:rPr>
              <a:t>blended</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learning</a:t>
            </a:r>
            <a:r>
              <a:rPr lang="de-DE" dirty="0">
                <a:latin typeface="Calibri" panose="020F0502020204030204" pitchFamily="34" charset="0"/>
                <a:cs typeface="Calibri" panose="020F0502020204030204" pitchFamily="34" charset="0"/>
              </a:rPr>
              <a:t> Module, etc.; Forschungsdaten / Metadaten als festen Bestandteil der Ausbildung etablieren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Status Quo in Bibliotheken ermitteln und sichtbar machen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Zusammenarbeit von Bibliotheken in diesem Bereich; Nutzung von Diensten anderer Einrichtungen am eigenen Standort </a:t>
            </a:r>
            <a:r>
              <a:rPr lang="de-DE" i="1" dirty="0">
                <a:latin typeface="Calibri" panose="020F0502020204030204" pitchFamily="34" charset="0"/>
                <a:cs typeface="Calibri" panose="020F0502020204030204" pitchFamily="34" charset="0"/>
              </a:rPr>
              <a:t>(statt des Aufbaus eigener Dienste)</a:t>
            </a: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598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BB8556BB-5CA3-8E44-8172-47F2ABF5CF03}" type="slidenum">
              <a:rPr lang="de-DE" smtClean="0"/>
              <a:pPr/>
              <a:t>32</a:t>
            </a:fld>
            <a:endParaRPr lang="de-DE" dirty="0"/>
          </a:p>
        </p:txBody>
      </p:sp>
      <p:sp>
        <p:nvSpPr>
          <p:cNvPr id="6" name="Textfeld 5">
            <a:extLst>
              <a:ext uri="{FF2B5EF4-FFF2-40B4-BE49-F238E27FC236}">
                <a16:creationId xmlns:a16="http://schemas.microsoft.com/office/drawing/2014/main" id="{7DD52B3F-EBB3-094F-B9FE-3CD497463CCA}"/>
              </a:ext>
            </a:extLst>
          </p:cNvPr>
          <p:cNvSpPr txBox="1"/>
          <p:nvPr/>
        </p:nvSpPr>
        <p:spPr>
          <a:xfrm>
            <a:off x="107577" y="9972"/>
            <a:ext cx="8045896" cy="523220"/>
          </a:xfrm>
          <a:prstGeom prst="rect">
            <a:avLst/>
          </a:prstGeom>
          <a:noFill/>
        </p:spPr>
        <p:txBody>
          <a:bodyPr wrap="square" rtlCol="0">
            <a:spAutoFit/>
          </a:bodyPr>
          <a:lstStyle/>
          <a:p>
            <a:r>
              <a:rPr lang="de-DE" sz="2800" b="1" dirty="0">
                <a:latin typeface="Calibri" panose="020F0502020204030204" pitchFamily="34" charset="0"/>
                <a:cs typeface="Calibri" panose="020F0502020204030204" pitchFamily="34" charset="0"/>
              </a:rPr>
              <a:t>III. Metadaten (Aggregat)</a:t>
            </a:r>
          </a:p>
        </p:txBody>
      </p:sp>
      <p:sp>
        <p:nvSpPr>
          <p:cNvPr id="4" name="Rechteck 3">
            <a:extLst>
              <a:ext uri="{FF2B5EF4-FFF2-40B4-BE49-F238E27FC236}">
                <a16:creationId xmlns:a16="http://schemas.microsoft.com/office/drawing/2014/main" id="{73F328EC-363C-B042-9C06-C111F6D2815E}"/>
              </a:ext>
            </a:extLst>
          </p:cNvPr>
          <p:cNvSpPr/>
          <p:nvPr/>
        </p:nvSpPr>
        <p:spPr>
          <a:xfrm>
            <a:off x="107577" y="533192"/>
            <a:ext cx="8918857" cy="6324808"/>
          </a:xfrm>
          <a:prstGeom prst="rect">
            <a:avLst/>
          </a:prstGeom>
        </p:spPr>
        <p:txBody>
          <a:bodyPr wrap="square">
            <a:spAutoFit/>
          </a:bodyPr>
          <a:lstStyle/>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Qualität von Metadaten (1, 7, 11)</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Erfassung</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Verarbeitung</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Qualitätskontrolle</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Interoperabilität (2, 3, 4, 10, 11)</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Datenmodelle; Modellierung</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Standards / Erschließungssysteme</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Normdaten</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fachspezifische Anforderungen</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Transformationsprozesse</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Schnittstellen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Nachweis (4, 8, 9, 10, 11, 13, 14, 17) </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Sichtbarkeit</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Nachnutzbarkeit</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Nachhaltige Aufbewahrung</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Aufbewahrung (1, 5, 7, 8, 9, 13, 14, 15, 18)</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Zugang / Bereitstellung</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Langzeitarchivierung</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Prozesse / Zusammenarbeit von Forschung und Bibliothek (1, 2, 3, 5, 6, 15, 16)</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fachspezifische Anforderungen an Datentypen, Datenformate, Metadaten vs. bibliothekarische Anforderungen</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fachspezifische Datenmodelle im Verhältnis zur Interoperabilität</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Mindestanforderungen an Metadaten</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Entscheidung über Aufbewahrung (Menge, Versionen, ...)</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Motivation für Forscher*innen zur Erfassung von Metadaten und zur Ablieferung von Forschungsdaten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Kompetenzen / Fortbildung (19, 20, 21)</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Status Quo in Bibliotheken erheben</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Austausch / Zusammenschluss von Diensten einzelner Standorte</a:t>
            </a: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Vermittlung von Kompetenzen in den Curricula der </a:t>
            </a:r>
            <a:r>
              <a:rPr lang="de-DE" dirty="0" err="1">
                <a:latin typeface="Calibri" panose="020F0502020204030204" pitchFamily="34" charset="0"/>
                <a:cs typeface="Calibri" panose="020F0502020204030204" pitchFamily="34" charset="0"/>
              </a:rPr>
              <a:t>Ausblidungen</a:t>
            </a:r>
            <a:endParaRPr lang="de-DE" dirty="0">
              <a:latin typeface="Calibri" panose="020F0502020204030204" pitchFamily="34" charset="0"/>
              <a:cs typeface="Calibri" panose="020F0502020204030204" pitchFamily="34" charset="0"/>
            </a:endParaRPr>
          </a:p>
          <a:p>
            <a:pPr marL="6286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leichtgewichtige Fortbildungen, die sich in den beruflichen Alltag integrieren lassen</a:t>
            </a:r>
          </a:p>
        </p:txBody>
      </p:sp>
    </p:spTree>
    <p:extLst>
      <p:ext uri="{BB962C8B-B14F-4D97-AF65-F5344CB8AC3E}">
        <p14:creationId xmlns:p14="http://schemas.microsoft.com/office/powerpoint/2010/main" val="2506472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BB8556BB-5CA3-8E44-8172-47F2ABF5CF03}" type="slidenum">
              <a:rPr lang="de-DE" smtClean="0"/>
              <a:pPr/>
              <a:t>33</a:t>
            </a:fld>
            <a:endParaRPr lang="de-DE" dirty="0"/>
          </a:p>
        </p:txBody>
      </p:sp>
      <p:sp>
        <p:nvSpPr>
          <p:cNvPr id="6" name="Textfeld 5">
            <a:extLst>
              <a:ext uri="{FF2B5EF4-FFF2-40B4-BE49-F238E27FC236}">
                <a16:creationId xmlns:a16="http://schemas.microsoft.com/office/drawing/2014/main" id="{7DD52B3F-EBB3-094F-B9FE-3CD497463CCA}"/>
              </a:ext>
            </a:extLst>
          </p:cNvPr>
          <p:cNvSpPr txBox="1"/>
          <p:nvPr/>
        </p:nvSpPr>
        <p:spPr>
          <a:xfrm>
            <a:off x="107577" y="9972"/>
            <a:ext cx="8045896" cy="523220"/>
          </a:xfrm>
          <a:prstGeom prst="rect">
            <a:avLst/>
          </a:prstGeom>
          <a:noFill/>
        </p:spPr>
        <p:txBody>
          <a:bodyPr wrap="square" rtlCol="0">
            <a:spAutoFit/>
          </a:bodyPr>
          <a:lstStyle/>
          <a:p>
            <a:r>
              <a:rPr lang="de-DE" sz="2800" b="1" dirty="0">
                <a:latin typeface="Calibri" panose="020F0502020204030204" pitchFamily="34" charset="0"/>
                <a:cs typeface="Calibri" panose="020F0502020204030204" pitchFamily="34" charset="0"/>
              </a:rPr>
              <a:t>IV. Digital Humanities</a:t>
            </a:r>
          </a:p>
        </p:txBody>
      </p:sp>
      <p:sp>
        <p:nvSpPr>
          <p:cNvPr id="4" name="Rechteck 3">
            <a:extLst>
              <a:ext uri="{FF2B5EF4-FFF2-40B4-BE49-F238E27FC236}">
                <a16:creationId xmlns:a16="http://schemas.microsoft.com/office/drawing/2014/main" id="{73F328EC-363C-B042-9C06-C111F6D2815E}"/>
              </a:ext>
            </a:extLst>
          </p:cNvPr>
          <p:cNvSpPr/>
          <p:nvPr/>
        </p:nvSpPr>
        <p:spPr>
          <a:xfrm>
            <a:off x="107577" y="533192"/>
            <a:ext cx="8918857" cy="5909310"/>
          </a:xfrm>
          <a:prstGeom prst="rect">
            <a:avLst/>
          </a:prstGeom>
        </p:spPr>
        <p:txBody>
          <a:bodyPr wrap="square">
            <a:spAutoFit/>
          </a:bodyPr>
          <a:lstStyle/>
          <a:p>
            <a:r>
              <a:rPr lang="de-DE" sz="1400" dirty="0">
                <a:latin typeface="Calibri" panose="020F0502020204030204" pitchFamily="34" charset="0"/>
                <a:cs typeface="Calibri" panose="020F0502020204030204" pitchFamily="34" charset="0"/>
              </a:rPr>
              <a:t>DH wird als neue Aufgabe des FR verstanden, die das FR wieder stärker an die Wissenschaft und die Arbeit in den Fachbereichen/in die Forschung koppelt.</a:t>
            </a: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Zur aktiven Unterstützung von DH werden neben bibliothekarischen und DH-Kenntnissen auch Fachkenntnisse der jeweiligen Geisteswissenschaft hoch gewertet.</a:t>
            </a: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Um die Sichtbarkeit der Bibliothek als DH-Partnerin zu erhöhen, sollten Bibliotheken auf einschlägigen Tagungen und dergleichen (z.B. </a:t>
            </a:r>
            <a:r>
              <a:rPr lang="de-DE" sz="1400" dirty="0" err="1">
                <a:latin typeface="Calibri" panose="020F0502020204030204" pitchFamily="34" charset="0"/>
                <a:cs typeface="Calibri" panose="020F0502020204030204" pitchFamily="34" charset="0"/>
              </a:rPr>
              <a:t>DHd</a:t>
            </a:r>
            <a:r>
              <a:rPr lang="de-DE" sz="1400" dirty="0">
                <a:latin typeface="Calibri" panose="020F0502020204030204" pitchFamily="34" charset="0"/>
                <a:cs typeface="Calibri" panose="020F0502020204030204" pitchFamily="34" charset="0"/>
              </a:rPr>
              <a:t>, AG Digitale Geschichtswissenschaft, …) präsent sein</a:t>
            </a:r>
          </a:p>
          <a:p>
            <a:r>
              <a:rPr lang="de-DE" sz="1400" dirty="0">
                <a:latin typeface="Calibri" panose="020F0502020204030204" pitchFamily="34" charset="0"/>
                <a:cs typeface="Calibri" panose="020F0502020204030204" pitchFamily="34" charset="0"/>
              </a:rPr>
              <a:t> </a:t>
            </a:r>
          </a:p>
          <a:p>
            <a:r>
              <a:rPr lang="de-DE" sz="1400" dirty="0">
                <a:latin typeface="Calibri" panose="020F0502020204030204" pitchFamily="34" charset="0"/>
                <a:cs typeface="Calibri" panose="020F0502020204030204" pitchFamily="34" charset="0"/>
              </a:rPr>
              <a:t>Von der Kommission werden </a:t>
            </a:r>
            <a:r>
              <a:rPr lang="de-DE" sz="1400" dirty="0" err="1">
                <a:latin typeface="Calibri" panose="020F0502020204030204" pitchFamily="34" charset="0"/>
                <a:cs typeface="Calibri" panose="020F0502020204030204" pitchFamily="34" charset="0"/>
              </a:rPr>
              <a:t>i.W</a:t>
            </a:r>
            <a:r>
              <a:rPr lang="de-DE" sz="1400" dirty="0">
                <a:latin typeface="Calibri" panose="020F0502020204030204" pitchFamily="34" charset="0"/>
                <a:cs typeface="Calibri" panose="020F0502020204030204" pitchFamily="34" charset="0"/>
              </a:rPr>
              <a:t>. 3 Aufgaben erwartet:</a:t>
            </a: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1. Integration von DH in Aus- &amp; Fortbildung</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Die Kommission soll sich dafür einsetzen, DH (stärker) in den Ausbildungsgängen zu verankern, und konkrete Fortbildungsangebote entwickeln.</a:t>
            </a:r>
          </a:p>
          <a:p>
            <a:r>
              <a:rPr lang="de-DE" sz="1400" dirty="0">
                <a:latin typeface="Calibri" panose="020F0502020204030204" pitchFamily="34" charset="0"/>
                <a:cs typeface="Calibri" panose="020F0502020204030204" pitchFamily="34" charset="0"/>
              </a:rPr>
              <a:t>2. Angebote von einzelnen Fortbildungsmaßnahmen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z.B. zu technischen Einzelthemen wie Unicode, XML/TEI, digitale Editionen, Datenextraktion &amp; -strukturierung</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zur Entwicklung von Beratungskompetenz,</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zur Entwicklung von generischen Dienstleistungen und Unterstützung bei der Entwicklung individueller Dienste</a:t>
            </a:r>
          </a:p>
          <a:p>
            <a:r>
              <a:rPr lang="de-DE" sz="1400" dirty="0">
                <a:latin typeface="Calibri" panose="020F0502020204030204" pitchFamily="34" charset="0"/>
                <a:cs typeface="Calibri" panose="020F0502020204030204" pitchFamily="34" charset="0"/>
              </a:rPr>
              <a:t> 3. Kartierung</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Welche Bibliotheken bieten Services für DH-Projekte an? Welche (Spezial-)Kompetenzen gibt es an einzelnen Einrichtungen?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Wo gibt es DH-Zentren?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Überblick über bestehende Plattformen (Clarin-D, </a:t>
            </a:r>
            <a:r>
              <a:rPr lang="de-DE" sz="1400" dirty="0" err="1">
                <a:latin typeface="Calibri" panose="020F0502020204030204" pitchFamily="34" charset="0"/>
                <a:cs typeface="Calibri" panose="020F0502020204030204" pitchFamily="34" charset="0"/>
              </a:rPr>
              <a:t>Dariah</a:t>
            </a:r>
            <a:r>
              <a:rPr lang="de-DE" sz="1400" dirty="0">
                <a:latin typeface="Calibri" panose="020F0502020204030204" pitchFamily="34" charset="0"/>
                <a:cs typeface="Calibri" panose="020F0502020204030204" pitchFamily="34" charset="0"/>
              </a:rPr>
              <a:t>-DE, …)</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Überblick über Förderlinien, aktuelle Entwicklungen im DH-Bereich</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Überblick über Methoden und Tools</a:t>
            </a: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Die Angebote sollten sowohl als Fortbildungen als auch als (Open Educational) Ressourcen bereit gestellt werden.</a:t>
            </a:r>
          </a:p>
        </p:txBody>
      </p:sp>
    </p:spTree>
    <p:extLst>
      <p:ext uri="{BB962C8B-B14F-4D97-AF65-F5344CB8AC3E}">
        <p14:creationId xmlns:p14="http://schemas.microsoft.com/office/powerpoint/2010/main" val="4008854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BB8556BB-5CA3-8E44-8172-47F2ABF5CF03}" type="slidenum">
              <a:rPr lang="de-DE" smtClean="0"/>
              <a:pPr/>
              <a:t>34</a:t>
            </a:fld>
            <a:endParaRPr lang="de-DE" dirty="0"/>
          </a:p>
        </p:txBody>
      </p:sp>
      <p:sp>
        <p:nvSpPr>
          <p:cNvPr id="6" name="Textfeld 5">
            <a:extLst>
              <a:ext uri="{FF2B5EF4-FFF2-40B4-BE49-F238E27FC236}">
                <a16:creationId xmlns:a16="http://schemas.microsoft.com/office/drawing/2014/main" id="{7DD52B3F-EBB3-094F-B9FE-3CD497463CCA}"/>
              </a:ext>
            </a:extLst>
          </p:cNvPr>
          <p:cNvSpPr txBox="1"/>
          <p:nvPr/>
        </p:nvSpPr>
        <p:spPr>
          <a:xfrm>
            <a:off x="107577" y="9972"/>
            <a:ext cx="8045896" cy="523220"/>
          </a:xfrm>
          <a:prstGeom prst="rect">
            <a:avLst/>
          </a:prstGeom>
          <a:noFill/>
        </p:spPr>
        <p:txBody>
          <a:bodyPr wrap="square" rtlCol="0">
            <a:spAutoFit/>
          </a:bodyPr>
          <a:lstStyle/>
          <a:p>
            <a:r>
              <a:rPr lang="de-DE" sz="2800" b="1" dirty="0">
                <a:latin typeface="Calibri" panose="020F0502020204030204" pitchFamily="34" charset="0"/>
                <a:cs typeface="Calibri" panose="020F0502020204030204" pitchFamily="34" charset="0"/>
              </a:rPr>
              <a:t>V. Forschung(-</a:t>
            </a:r>
            <a:r>
              <a:rPr lang="de-DE" sz="2800" b="1" dirty="0" err="1">
                <a:latin typeface="Calibri" panose="020F0502020204030204" pitchFamily="34" charset="0"/>
                <a:cs typeface="Calibri" panose="020F0502020204030204" pitchFamily="34" charset="0"/>
              </a:rPr>
              <a:t>sprozessunterstützung</a:t>
            </a:r>
            <a:r>
              <a:rPr lang="de-DE" sz="2800" b="1" dirty="0">
                <a:latin typeface="Calibri" panose="020F0502020204030204" pitchFamily="34" charset="0"/>
                <a:cs typeface="Calibri" panose="020F0502020204030204" pitchFamily="34" charset="0"/>
              </a:rPr>
              <a:t>)</a:t>
            </a:r>
          </a:p>
        </p:txBody>
      </p:sp>
      <p:sp>
        <p:nvSpPr>
          <p:cNvPr id="4" name="Rechteck 3">
            <a:extLst>
              <a:ext uri="{FF2B5EF4-FFF2-40B4-BE49-F238E27FC236}">
                <a16:creationId xmlns:a16="http://schemas.microsoft.com/office/drawing/2014/main" id="{73F328EC-363C-B042-9C06-C111F6D2815E}"/>
              </a:ext>
            </a:extLst>
          </p:cNvPr>
          <p:cNvSpPr/>
          <p:nvPr/>
        </p:nvSpPr>
        <p:spPr>
          <a:xfrm>
            <a:off x="107577" y="517803"/>
            <a:ext cx="8918857" cy="6340197"/>
          </a:xfrm>
          <a:prstGeom prst="rect">
            <a:avLst/>
          </a:prstGeom>
        </p:spPr>
        <p:txBody>
          <a:bodyPr wrap="square">
            <a:spAutoFit/>
          </a:bodyPr>
          <a:lstStyle/>
          <a:p>
            <a:r>
              <a:rPr lang="de-DE" sz="1400" b="1" u="sng" dirty="0">
                <a:latin typeface="Calibri" panose="020F0502020204030204" pitchFamily="34" charset="0"/>
                <a:cs typeface="Calibri" panose="020F0502020204030204" pitchFamily="34" charset="0"/>
              </a:rPr>
              <a:t>1. Kommunikation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Kommunikation zwischen Wissenschaft und Bibliothek stärken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Bessere Präsenz zeigen, Bibliotheken sind zu unsichtbar</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Transparenz der Serviceportfolios der Einrichtungen </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Eigene Forschungsprojekte der Bibliotheken besser sichtbar machen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Embedded </a:t>
            </a:r>
            <a:r>
              <a:rPr lang="de-DE" sz="1400" dirty="0" err="1">
                <a:latin typeface="Calibri" panose="020F0502020204030204" pitchFamily="34" charset="0"/>
                <a:cs typeface="Calibri" panose="020F0502020204030204" pitchFamily="34" charset="0"/>
              </a:rPr>
              <a:t>Librarians</a:t>
            </a:r>
            <a:endParaRPr lang="de-DE"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Tandemvorträge und -projekte</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Bedarfsgetriebene Angebote an den Kunden ausrichten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Vernetzung mit Forschern, Fachbereichen und Forschungsdezernat</a:t>
            </a:r>
          </a:p>
          <a:p>
            <a:pPr marL="285750" indent="-285750">
              <a:buFont typeface="Arial" panose="020B0604020202020204" pitchFamily="34" charset="0"/>
              <a:buChar char="•"/>
            </a:pPr>
            <a:endParaRPr lang="de-DE" sz="800" dirty="0">
              <a:latin typeface="Calibri" panose="020F0502020204030204" pitchFamily="34" charset="0"/>
              <a:cs typeface="Calibri" panose="020F0502020204030204" pitchFamily="34" charset="0"/>
            </a:endParaRPr>
          </a:p>
          <a:p>
            <a:r>
              <a:rPr lang="de-DE" sz="1400" b="1" u="sng" dirty="0">
                <a:latin typeface="Calibri" panose="020F0502020204030204" pitchFamily="34" charset="0"/>
                <a:cs typeface="Calibri" panose="020F0502020204030204" pitchFamily="34" charset="0"/>
              </a:rPr>
              <a:t>2. Services der Bibliothek</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Bibliothek als Wissensnetzwerk</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Informationskompetenz für Wissenschaftler</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hochintegrierte Workflows anbieten (z.B. Zweitveröffentlichung), „Total Integration“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Beratung von Anfang bis Ende des Forschungsprozesses</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Elektronische Laborbücher und Schnittstellen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Peer </a:t>
            </a:r>
            <a:r>
              <a:rPr lang="de-DE" sz="1400" dirty="0" err="1">
                <a:latin typeface="Calibri" panose="020F0502020204030204" pitchFamily="34" charset="0"/>
                <a:cs typeface="Calibri" panose="020F0502020204030204" pitchFamily="34" charset="0"/>
              </a:rPr>
              <a:t>Reviewing</a:t>
            </a:r>
            <a:r>
              <a:rPr lang="de-DE" sz="1400" dirty="0">
                <a:latin typeface="Calibri" panose="020F0502020204030204" pitchFamily="34" charset="0"/>
                <a:cs typeface="Calibri" panose="020F0502020204030204" pitchFamily="34" charset="0"/>
              </a:rPr>
              <a:t> durch die Bibliothek organisiert</a:t>
            </a:r>
          </a:p>
          <a:p>
            <a:pPr marL="285750" indent="-285750">
              <a:buFont typeface="Arial" panose="020B0604020202020204" pitchFamily="34" charset="0"/>
              <a:buChar char="•"/>
            </a:pPr>
            <a:r>
              <a:rPr lang="de-DE" sz="1400" dirty="0" err="1">
                <a:latin typeface="Calibri" panose="020F0502020204030204" pitchFamily="34" charset="0"/>
                <a:cs typeface="Calibri" panose="020F0502020204030204" pitchFamily="34" charset="0"/>
              </a:rPr>
              <a:t>Kuratieren</a:t>
            </a:r>
            <a:r>
              <a:rPr lang="de-DE" sz="1400" dirty="0">
                <a:latin typeface="Calibri" panose="020F0502020204030204" pitchFamily="34" charset="0"/>
                <a:cs typeface="Calibri" panose="020F0502020204030204" pitchFamily="34" charset="0"/>
              </a:rPr>
              <a:t> von Forschungsdaten</a:t>
            </a:r>
          </a:p>
          <a:p>
            <a:pPr marL="285750" indent="-285750">
              <a:buFont typeface="Arial" panose="020B0604020202020204" pitchFamily="34" charset="0"/>
              <a:buChar char="•"/>
            </a:pPr>
            <a:endParaRPr lang="de-DE" sz="800" dirty="0">
              <a:latin typeface="Calibri" panose="020F0502020204030204" pitchFamily="34" charset="0"/>
              <a:cs typeface="Calibri" panose="020F0502020204030204" pitchFamily="34" charset="0"/>
            </a:endParaRPr>
          </a:p>
          <a:p>
            <a:r>
              <a:rPr lang="de-DE" sz="1400" b="1" u="sng" dirty="0">
                <a:latin typeface="Calibri" panose="020F0502020204030204" pitchFamily="34" charset="0"/>
                <a:cs typeface="Calibri" panose="020F0502020204030204" pitchFamily="34" charset="0"/>
              </a:rPr>
              <a:t>3. Methoden / </a:t>
            </a:r>
            <a:r>
              <a:rPr lang="de-DE" sz="1400" b="1" u="sng" dirty="0" err="1">
                <a:latin typeface="Calibri" panose="020F0502020204030204" pitchFamily="34" charset="0"/>
                <a:cs typeface="Calibri" panose="020F0502020204030204" pitchFamily="34" charset="0"/>
              </a:rPr>
              <a:t>Governance</a:t>
            </a:r>
            <a:endParaRPr lang="de-DE" sz="1400" b="1" u="sng"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nutzerzentrierte Services und agile Entwicklung</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Projektmanagement einführen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Nachhaltigkeit sichern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Managementstrukturen überdenken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neue Kooperationsformen mit der Wissenschaft, Qualifikationsstellen schaffen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Zeit und Raum für Forschungsaktivitäten in der Bibliothek schaffen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Bibliotheken als Forschungspartner etablieren → Kompetenzaufbau</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Strategieplanung und Reflexion vorhandener Dienstleistungen</a:t>
            </a:r>
          </a:p>
          <a:p>
            <a:pPr marL="285750" indent="-285750">
              <a:buFont typeface="Arial" panose="020B0604020202020204" pitchFamily="34" charset="0"/>
              <a:buChar char="•"/>
            </a:pPr>
            <a:r>
              <a:rPr lang="de-DE" sz="1400" dirty="0">
                <a:latin typeface="Calibri" panose="020F0502020204030204" pitchFamily="34" charset="0"/>
                <a:cs typeface="Calibri" panose="020F0502020204030204" pitchFamily="34" charset="0"/>
              </a:rPr>
              <a:t>Balance zwischen einzelnen Projekten und generischen Services halten</a:t>
            </a:r>
          </a:p>
        </p:txBody>
      </p:sp>
    </p:spTree>
    <p:extLst>
      <p:ext uri="{BB962C8B-B14F-4D97-AF65-F5344CB8AC3E}">
        <p14:creationId xmlns:p14="http://schemas.microsoft.com/office/powerpoint/2010/main" val="1153216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BB8556BB-5CA3-8E44-8172-47F2ABF5CF03}" type="slidenum">
              <a:rPr lang="de-DE" smtClean="0"/>
              <a:pPr/>
              <a:t>3</a:t>
            </a:fld>
            <a:endParaRPr lang="de-DE" dirty="0"/>
          </a:p>
        </p:txBody>
      </p:sp>
      <p:sp>
        <p:nvSpPr>
          <p:cNvPr id="4" name="Titel 2">
            <a:extLst>
              <a:ext uri="{FF2B5EF4-FFF2-40B4-BE49-F238E27FC236}">
                <a16:creationId xmlns:a16="http://schemas.microsoft.com/office/drawing/2014/main" id="{A57B57D1-7BE6-3F4B-BA23-747A55FEB6AB}"/>
              </a:ext>
            </a:extLst>
          </p:cNvPr>
          <p:cNvSpPr txBox="1">
            <a:spLocks/>
          </p:cNvSpPr>
          <p:nvPr/>
        </p:nvSpPr>
        <p:spPr>
          <a:xfrm>
            <a:off x="156526" y="553684"/>
            <a:ext cx="8357777" cy="685800"/>
          </a:xfrm>
          <a:prstGeom prst="rect">
            <a:avLst/>
          </a:prstGeom>
        </p:spPr>
        <p:txBody>
          <a:bodyPr anchor="t">
            <a:noAutofit/>
          </a:bodyPr>
          <a:lstStyle>
            <a:lvl1pPr algn="l" defTabSz="914400" rtl="0" eaLnBrk="1" latinLnBrk="0" hangingPunct="1">
              <a:lnSpc>
                <a:spcPct val="90000"/>
              </a:lnSpc>
              <a:spcBef>
                <a:spcPct val="0"/>
              </a:spcBef>
              <a:buNone/>
              <a:defRPr sz="2400" kern="1200">
                <a:solidFill>
                  <a:schemeClr val="tx1"/>
                </a:solidFill>
                <a:latin typeface="+mn-lt"/>
                <a:ea typeface="+mj-ea"/>
                <a:cs typeface="+mj-cs"/>
              </a:defRPr>
            </a:lvl1pPr>
          </a:lstStyle>
          <a:p>
            <a:r>
              <a:rPr lang="de-DE" sz="4000" b="1" dirty="0">
                <a:latin typeface="Calibri" panose="020F0502020204030204" pitchFamily="34" charset="0"/>
                <a:cs typeface="Calibri" panose="020F0502020204030204" pitchFamily="34" charset="0"/>
              </a:rPr>
              <a:t>Impulscafé: Agenda für heute</a:t>
            </a:r>
          </a:p>
        </p:txBody>
      </p:sp>
      <p:sp>
        <p:nvSpPr>
          <p:cNvPr id="2" name="Textfeld 1">
            <a:extLst>
              <a:ext uri="{FF2B5EF4-FFF2-40B4-BE49-F238E27FC236}">
                <a16:creationId xmlns:a16="http://schemas.microsoft.com/office/drawing/2014/main" id="{2ACE36A5-8BE1-204D-9A89-402FD85B58F9}"/>
              </a:ext>
            </a:extLst>
          </p:cNvPr>
          <p:cNvSpPr txBox="1"/>
          <p:nvPr/>
        </p:nvSpPr>
        <p:spPr>
          <a:xfrm>
            <a:off x="156526" y="1519518"/>
            <a:ext cx="8772321" cy="3931717"/>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de-DE" sz="1800" b="1" dirty="0">
                <a:latin typeface="Calibri" panose="020F0502020204030204" pitchFamily="34" charset="0"/>
                <a:cs typeface="Calibri" panose="020F0502020204030204" pitchFamily="34" charset="0"/>
              </a:rPr>
              <a:t>jetzt: kurze Einführung, Impulse aller Kommissionsmitglieder (~3 Min.)</a:t>
            </a:r>
          </a:p>
          <a:p>
            <a:pPr marL="285750" indent="-285750">
              <a:lnSpc>
                <a:spcPct val="130000"/>
              </a:lnSpc>
              <a:buFont typeface="Arial" panose="020B0604020202020204" pitchFamily="34" charset="0"/>
              <a:buChar char="•"/>
            </a:pPr>
            <a:r>
              <a:rPr lang="de-DE" sz="1800" b="1" dirty="0">
                <a:latin typeface="Calibri" panose="020F0502020204030204" pitchFamily="34" charset="0"/>
                <a:cs typeface="Calibri" panose="020F0502020204030204" pitchFamily="34" charset="0"/>
              </a:rPr>
              <a:t>danach: Impulse in 5 Schwerpunktbereichen</a:t>
            </a:r>
          </a:p>
          <a:p>
            <a:pPr marL="628650" lvl="1" indent="-285750">
              <a:lnSpc>
                <a:spcPct val="130000"/>
              </a:lnSpc>
              <a:buFont typeface="Arial" panose="020B0604020202020204" pitchFamily="34" charset="0"/>
              <a:buChar char="•"/>
            </a:pPr>
            <a:r>
              <a:rPr lang="de-DE" sz="1800" i="1" dirty="0">
                <a:latin typeface="Calibri" panose="020F0502020204030204" pitchFamily="34" charset="0"/>
                <a:cs typeface="Calibri" panose="020F0502020204030204" pitchFamily="34" charset="0"/>
              </a:rPr>
              <a:t>I. Forschungsdaten, (Open) Science (Strauch) </a:t>
            </a:r>
            <a:endParaRPr lang="de-DE" sz="1800" dirty="0">
              <a:latin typeface="Calibri" panose="020F0502020204030204" pitchFamily="34" charset="0"/>
              <a:cs typeface="Calibri" panose="020F0502020204030204" pitchFamily="34" charset="0"/>
            </a:endParaRPr>
          </a:p>
          <a:p>
            <a:pPr marL="628650" lvl="1" indent="-285750">
              <a:lnSpc>
                <a:spcPct val="130000"/>
              </a:lnSpc>
              <a:buFont typeface="Arial" panose="020B0604020202020204" pitchFamily="34" charset="0"/>
              <a:buChar char="•"/>
            </a:pPr>
            <a:r>
              <a:rPr lang="de-DE" sz="1800" i="1" dirty="0">
                <a:latin typeface="Calibri" panose="020F0502020204030204" pitchFamily="34" charset="0"/>
                <a:cs typeface="Calibri" panose="020F0502020204030204" pitchFamily="34" charset="0"/>
              </a:rPr>
              <a:t>II. Sichtbarkeit und Impact von Forschung (</a:t>
            </a:r>
            <a:r>
              <a:rPr lang="de-DE" sz="1800" i="1" dirty="0" err="1">
                <a:latin typeface="Calibri" panose="020F0502020204030204" pitchFamily="34" charset="0"/>
                <a:cs typeface="Calibri" panose="020F0502020204030204" pitchFamily="34" charset="0"/>
              </a:rPr>
              <a:t>Leiß</a:t>
            </a:r>
            <a:r>
              <a:rPr lang="de-DE" sz="1800" i="1" dirty="0">
                <a:latin typeface="Calibri" panose="020F0502020204030204" pitchFamily="34" charset="0"/>
                <a:cs typeface="Calibri" panose="020F0502020204030204" pitchFamily="34" charset="0"/>
              </a:rPr>
              <a:t>) </a:t>
            </a:r>
            <a:endParaRPr lang="de-DE" sz="1800" dirty="0">
              <a:latin typeface="Calibri" panose="020F0502020204030204" pitchFamily="34" charset="0"/>
              <a:cs typeface="Calibri" panose="020F0502020204030204" pitchFamily="34" charset="0"/>
            </a:endParaRPr>
          </a:p>
          <a:p>
            <a:pPr marL="628650" lvl="1" indent="-285750">
              <a:lnSpc>
                <a:spcPct val="130000"/>
              </a:lnSpc>
              <a:buFont typeface="Arial" panose="020B0604020202020204" pitchFamily="34" charset="0"/>
              <a:buChar char="•"/>
            </a:pPr>
            <a:r>
              <a:rPr lang="de-DE" sz="1800" i="1" dirty="0">
                <a:latin typeface="Calibri" panose="020F0502020204030204" pitchFamily="34" charset="0"/>
                <a:cs typeface="Calibri" panose="020F0502020204030204" pitchFamily="34" charset="0"/>
              </a:rPr>
              <a:t>III. Metadaten (Farrenkopf)</a:t>
            </a:r>
          </a:p>
          <a:p>
            <a:pPr marL="628650" lvl="1" indent="-285750">
              <a:lnSpc>
                <a:spcPct val="130000"/>
              </a:lnSpc>
              <a:buFont typeface="Arial" panose="020B0604020202020204" pitchFamily="34" charset="0"/>
              <a:buChar char="•"/>
            </a:pPr>
            <a:r>
              <a:rPr lang="de-DE" sz="1800" i="1" dirty="0">
                <a:latin typeface="Calibri" panose="020F0502020204030204" pitchFamily="34" charset="0"/>
                <a:cs typeface="Calibri" panose="020F0502020204030204" pitchFamily="34" charset="0"/>
              </a:rPr>
              <a:t>IV. Digital Humanities (Glaser)</a:t>
            </a:r>
            <a:endParaRPr lang="de-DE" sz="1800" dirty="0">
              <a:latin typeface="Calibri" panose="020F0502020204030204" pitchFamily="34" charset="0"/>
              <a:cs typeface="Calibri" panose="020F0502020204030204" pitchFamily="34" charset="0"/>
            </a:endParaRPr>
          </a:p>
          <a:p>
            <a:pPr marL="628650" lvl="1" indent="-285750">
              <a:lnSpc>
                <a:spcPct val="130000"/>
              </a:lnSpc>
              <a:buFont typeface="Arial" panose="020B0604020202020204" pitchFamily="34" charset="0"/>
              <a:buChar char="•"/>
            </a:pPr>
            <a:r>
              <a:rPr lang="de-DE" sz="1800" i="1" dirty="0">
                <a:latin typeface="Calibri" panose="020F0502020204030204" pitchFamily="34" charset="0"/>
                <a:cs typeface="Calibri" panose="020F0502020204030204" pitchFamily="34" charset="0"/>
              </a:rPr>
              <a:t>V. Forschungsprozessunterstützung, Open Space (Stille)</a:t>
            </a:r>
            <a:endParaRPr lang="de-DE" sz="1800" dirty="0">
              <a:latin typeface="Calibri" panose="020F0502020204030204" pitchFamily="34" charset="0"/>
              <a:cs typeface="Calibri" panose="020F0502020204030204" pitchFamily="34" charset="0"/>
            </a:endParaRPr>
          </a:p>
          <a:p>
            <a:pPr marL="285750" indent="-285750">
              <a:lnSpc>
                <a:spcPct val="130000"/>
              </a:lnSpc>
              <a:buFont typeface="Arial" panose="020B0604020202020204" pitchFamily="34" charset="0"/>
              <a:buChar char="•"/>
            </a:pPr>
            <a:r>
              <a:rPr lang="de-DE" sz="1800" b="1" dirty="0">
                <a:latin typeface="Calibri" panose="020F0502020204030204" pitchFamily="34" charset="0"/>
                <a:cs typeface="Calibri" panose="020F0502020204030204" pitchFamily="34" charset="0"/>
              </a:rPr>
              <a:t>14:30 – 14:50 World Café Runde 1</a:t>
            </a:r>
          </a:p>
          <a:p>
            <a:pPr marL="285750" indent="-285750">
              <a:lnSpc>
                <a:spcPct val="130000"/>
              </a:lnSpc>
              <a:buFont typeface="Arial" panose="020B0604020202020204" pitchFamily="34" charset="0"/>
              <a:buChar char="•"/>
            </a:pPr>
            <a:r>
              <a:rPr lang="de-DE" sz="1800" b="1" dirty="0">
                <a:latin typeface="Calibri" panose="020F0502020204030204" pitchFamily="34" charset="0"/>
                <a:cs typeface="Calibri" panose="020F0502020204030204" pitchFamily="34" charset="0"/>
              </a:rPr>
              <a:t>14:55 – 15:15 World Café Runde 2</a:t>
            </a:r>
          </a:p>
          <a:p>
            <a:pPr marL="285750" indent="-285750">
              <a:lnSpc>
                <a:spcPct val="130000"/>
              </a:lnSpc>
              <a:buFont typeface="Arial" panose="020B0604020202020204" pitchFamily="34" charset="0"/>
              <a:buChar char="•"/>
            </a:pPr>
            <a:r>
              <a:rPr lang="de-DE" sz="1800" b="1" i="1" dirty="0">
                <a:latin typeface="Calibri" panose="020F0502020204030204" pitchFamily="34" charset="0"/>
                <a:cs typeface="Calibri" panose="020F0502020204030204" pitchFamily="34" charset="0"/>
              </a:rPr>
              <a:t>15:15 – 15:30 kurze Zusammenfassung, Diskussion</a:t>
            </a:r>
            <a:endParaRPr lang="de-DE" sz="1800" b="1" dirty="0">
              <a:latin typeface="Calibri" panose="020F0502020204030204" pitchFamily="34" charset="0"/>
              <a:cs typeface="Calibri" panose="020F0502020204030204" pitchFamily="34" charset="0"/>
            </a:endParaRPr>
          </a:p>
          <a:p>
            <a:pPr marL="285750" indent="-285750">
              <a:lnSpc>
                <a:spcPct val="130000"/>
              </a:lnSpc>
              <a:buFont typeface="Arial" panose="020B0604020202020204" pitchFamily="34" charset="0"/>
              <a:buChar char="•"/>
            </a:pPr>
            <a:endParaRPr lang="de-DE" dirty="0"/>
          </a:p>
        </p:txBody>
      </p:sp>
    </p:spTree>
    <p:extLst>
      <p:ext uri="{BB962C8B-B14F-4D97-AF65-F5344CB8AC3E}">
        <p14:creationId xmlns:p14="http://schemas.microsoft.com/office/powerpoint/2010/main" val="163228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p:cNvSpPr>
            <a:spLocks noGrp="1"/>
          </p:cNvSpPr>
          <p:nvPr>
            <p:ph type="title"/>
          </p:nvPr>
        </p:nvSpPr>
        <p:spPr>
          <a:xfrm>
            <a:off x="392500" y="1873289"/>
            <a:ext cx="8359000" cy="3555787"/>
          </a:xfrm>
        </p:spPr>
        <p:txBody>
          <a:bodyPr anchor="t">
            <a:noAutofit/>
          </a:bodyPr>
          <a:lstStyle/>
          <a:p>
            <a:pPr fontAlgn="ctr">
              <a:lnSpc>
                <a:spcPct val="150000"/>
              </a:lnSpc>
            </a:pPr>
            <a:r>
              <a:rPr lang="de-DE" sz="1800" dirty="0">
                <a:latin typeface="Calibri" panose="020F0502020204030204" pitchFamily="34" charset="0"/>
                <a:cs typeface="Calibri" panose="020F0502020204030204" pitchFamily="34" charset="0"/>
              </a:rPr>
              <a:t>Annette Strauch, M.A. (</a:t>
            </a:r>
            <a:r>
              <a:rPr lang="de-DE" sz="1800" dirty="0" err="1">
                <a:latin typeface="Calibri" panose="020F0502020204030204" pitchFamily="34" charset="0"/>
                <a:cs typeface="Calibri" panose="020F0502020204030204" pitchFamily="34" charset="0"/>
              </a:rPr>
              <a:t>Europ</a:t>
            </a:r>
            <a:r>
              <a:rPr lang="de-DE" sz="1800" dirty="0">
                <a:latin typeface="Calibri" panose="020F0502020204030204" pitchFamily="34" charset="0"/>
                <a:cs typeface="Calibri" panose="020F0502020204030204" pitchFamily="34" charset="0"/>
              </a:rPr>
              <a:t>. Ethnologie, Anglistik)</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Universitätsbibliothek Hildesheim. </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Zuständig für ein nachhaltiges Forschungsdatenmanagement an der Stiftung Universität Hildesheim („</a:t>
            </a:r>
            <a:r>
              <a:rPr lang="de-DE" sz="1800" dirty="0" err="1">
                <a:latin typeface="Calibri" panose="020F0502020204030204" pitchFamily="34" charset="0"/>
                <a:cs typeface="Calibri" panose="020F0502020204030204" pitchFamily="34" charset="0"/>
              </a:rPr>
              <a:t>bottom</a:t>
            </a:r>
            <a:r>
              <a:rPr lang="de-DE" sz="1800" dirty="0">
                <a:latin typeface="Calibri" panose="020F0502020204030204" pitchFamily="34" charset="0"/>
                <a:cs typeface="Calibri" panose="020F0502020204030204" pitchFamily="34" charset="0"/>
              </a:rPr>
              <a:t>-</a:t>
            </a:r>
            <a:r>
              <a:rPr lang="de-DE" sz="1800" dirty="0" err="1">
                <a:latin typeface="Calibri" panose="020F0502020204030204" pitchFamily="34" charset="0"/>
                <a:cs typeface="Calibri" panose="020F0502020204030204" pitchFamily="34" charset="0"/>
              </a:rPr>
              <a:t>up</a:t>
            </a:r>
            <a:r>
              <a:rPr lang="de-DE" sz="1800" dirty="0">
                <a:latin typeface="Calibri" panose="020F0502020204030204" pitchFamily="34" charset="0"/>
                <a:cs typeface="Calibri" panose="020F0502020204030204" pitchFamily="34" charset="0"/>
              </a:rPr>
              <a:t>“-approach).</a:t>
            </a:r>
            <a:br>
              <a:rPr lang="de-DE" sz="1800" dirty="0">
                <a:latin typeface="Calibri" panose="020F0502020204030204" pitchFamily="34" charset="0"/>
                <a:cs typeface="Calibri" panose="020F0502020204030204" pitchFamily="34" charset="0"/>
              </a:rPr>
            </a:b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 Digitale Langzeitarchivierung (</a:t>
            </a:r>
            <a:r>
              <a:rPr lang="de-DE" sz="1800" dirty="0" err="1">
                <a:latin typeface="Calibri" panose="020F0502020204030204" pitchFamily="34" charset="0"/>
                <a:cs typeface="Calibri" panose="020F0502020204030204" pitchFamily="34" charset="0"/>
              </a:rPr>
              <a:t>bwFLA</a:t>
            </a:r>
            <a:r>
              <a:rPr lang="de-DE" sz="1800" dirty="0">
                <a:latin typeface="Calibri" panose="020F0502020204030204" pitchFamily="34" charset="0"/>
                <a:cs typeface="Calibri" panose="020F0502020204030204" pitchFamily="34" charset="0"/>
              </a:rPr>
              <a:t>), FDM in SFBs (INF-Projekte).</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 Kooperationen mit Forscherinnen/Forschern, RZ, Bibliotheken, innerhalb der Communities (fächerübergreifend, lokal, regional, national und international) (…)</a:t>
            </a:r>
            <a:br>
              <a:rPr lang="de-DE" sz="1800" dirty="0">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rPr>
              <a:t>  </a:t>
            </a:r>
            <a:br>
              <a:rPr lang="de-DE" sz="1800" dirty="0">
                <a:latin typeface="Calibri" panose="020F0502020204030204" pitchFamily="34" charset="0"/>
                <a:cs typeface="Calibri" panose="020F0502020204030204" pitchFamily="34" charset="0"/>
              </a:rPr>
            </a:br>
            <a:endParaRPr lang="de-DE" sz="180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4"/>
          </p:nvPr>
        </p:nvSpPr>
        <p:spPr/>
        <p:txBody>
          <a:bodyPr/>
          <a:lstStyle/>
          <a:p>
            <a:fld id="{BB8556BB-5CA3-8E44-8172-47F2ABF5CF03}" type="slidenum">
              <a:rPr lang="de-DE" smtClean="0"/>
              <a:pPr/>
              <a:t>4</a:t>
            </a:fld>
            <a:endParaRPr lang="de-DE" dirty="0"/>
          </a:p>
        </p:txBody>
      </p:sp>
      <p:sp>
        <p:nvSpPr>
          <p:cNvPr id="6" name="Titel 2">
            <a:extLst>
              <a:ext uri="{FF2B5EF4-FFF2-40B4-BE49-F238E27FC236}">
                <a16:creationId xmlns:a16="http://schemas.microsoft.com/office/drawing/2014/main" id="{04F4E3BB-B049-1644-81F1-B968C5604990}"/>
              </a:ext>
            </a:extLst>
          </p:cNvPr>
          <p:cNvSpPr txBox="1">
            <a:spLocks/>
          </p:cNvSpPr>
          <p:nvPr/>
        </p:nvSpPr>
        <p:spPr>
          <a:xfrm>
            <a:off x="392500" y="865569"/>
            <a:ext cx="8288916" cy="74270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kern="1200">
                <a:solidFill>
                  <a:schemeClr val="tx1"/>
                </a:solidFill>
                <a:latin typeface="+mn-lt"/>
                <a:ea typeface="+mj-ea"/>
                <a:cs typeface="+mj-cs"/>
              </a:defRPr>
            </a:lvl1pPr>
          </a:lstStyle>
          <a:p>
            <a:pPr fontAlgn="ctr">
              <a:lnSpc>
                <a:spcPct val="150000"/>
              </a:lnSpc>
            </a:pPr>
            <a:r>
              <a:rPr lang="de-DE" sz="2800" b="1" dirty="0">
                <a:latin typeface="Calibri" panose="020F0502020204030204" pitchFamily="34" charset="0"/>
                <a:cs typeface="Calibri" panose="020F0502020204030204" pitchFamily="34" charset="0"/>
              </a:rPr>
              <a:t>I. Forschungsdaten, (Open) Science</a:t>
            </a:r>
            <a:br>
              <a:rPr lang="de-DE" sz="2800" dirty="0">
                <a:latin typeface="Calibri" panose="020F0502020204030204" pitchFamily="34" charset="0"/>
                <a:cs typeface="Calibri" panose="020F0502020204030204" pitchFamily="34" charset="0"/>
              </a:rPr>
            </a:br>
            <a:endParaRPr lang="de-DE" sz="2800" dirty="0">
              <a:latin typeface="Calibri" panose="020F0502020204030204" pitchFamily="34" charset="0"/>
              <a:cs typeface="Calibri" panose="020F050202020403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848" y="2038049"/>
            <a:ext cx="2902408" cy="598072"/>
          </a:xfrm>
          <a:prstGeom prst="rect">
            <a:avLst/>
          </a:prstGeom>
        </p:spPr>
      </p:pic>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1986" y="3236258"/>
            <a:ext cx="1171289" cy="1166084"/>
          </a:xfrm>
          <a:prstGeom prst="rect">
            <a:avLst/>
          </a:prstGeom>
        </p:spPr>
      </p:pic>
    </p:spTree>
    <p:extLst>
      <p:ext uri="{BB962C8B-B14F-4D97-AF65-F5344CB8AC3E}">
        <p14:creationId xmlns:p14="http://schemas.microsoft.com/office/powerpoint/2010/main" val="2538189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p:cNvSpPr>
            <a:spLocks noGrp="1"/>
          </p:cNvSpPr>
          <p:nvPr>
            <p:ph type="title"/>
          </p:nvPr>
        </p:nvSpPr>
        <p:spPr>
          <a:xfrm>
            <a:off x="392500" y="2091003"/>
            <a:ext cx="8359000" cy="3555787"/>
          </a:xfrm>
        </p:spPr>
        <p:txBody>
          <a:bodyPr anchor="t">
            <a:noAutofit/>
          </a:bodyPr>
          <a:lstStyle/>
          <a:p>
            <a:pPr fontAlgn="ctr">
              <a:lnSpc>
                <a:spcPct val="150000"/>
              </a:lnSpc>
            </a:pPr>
            <a:r>
              <a:rPr lang="en-US" sz="1800" dirty="0">
                <a:solidFill>
                  <a:srgbClr val="FF0000"/>
                </a:solidFill>
                <a:latin typeface="Calibri" panose="020F0502020204030204" pitchFamily="34" charset="0"/>
                <a:cs typeface="Calibri" panose="020F0502020204030204" pitchFamily="34" charset="0"/>
              </a:rPr>
              <a:t>“Bad Libraries build collections. Good libraries build services </a:t>
            </a:r>
            <a:br>
              <a:rPr lang="en-US" sz="1800" dirty="0">
                <a:solidFill>
                  <a:srgbClr val="FF0000"/>
                </a:solidFill>
                <a:latin typeface="Calibri" panose="020F0502020204030204" pitchFamily="34" charset="0"/>
                <a:cs typeface="Calibri" panose="020F0502020204030204" pitchFamily="34" charset="0"/>
              </a:rPr>
            </a:br>
            <a:r>
              <a:rPr lang="en-US" sz="1800" dirty="0">
                <a:solidFill>
                  <a:srgbClr val="FF0000"/>
                </a:solidFill>
                <a:latin typeface="Calibri" panose="020F0502020204030204" pitchFamily="34" charset="0"/>
                <a:cs typeface="Calibri" panose="020F0502020204030204" pitchFamily="34" charset="0"/>
              </a:rPr>
              <a:t>(of which a collection is only one). Great libraries build Communities.”</a:t>
            </a:r>
            <a:br>
              <a:rPr lang="en-US" sz="1800" dirty="0">
                <a:solidFill>
                  <a:srgbClr val="FF0000"/>
                </a:solidFill>
                <a:latin typeface="Calibri" panose="020F0502020204030204" pitchFamily="34" charset="0"/>
                <a:cs typeface="Calibri" panose="020F0502020204030204" pitchFamily="34" charset="0"/>
              </a:rPr>
            </a:br>
            <a:r>
              <a:rPr lang="en-US" sz="1000" dirty="0" err="1">
                <a:latin typeface="Calibri" panose="020F0502020204030204" pitchFamily="34" charset="0"/>
                <a:cs typeface="Calibri" panose="020F0502020204030204" pitchFamily="34" charset="0"/>
              </a:rPr>
              <a:t>Lankes</a:t>
            </a:r>
            <a:r>
              <a:rPr lang="en-US" sz="1000" dirty="0">
                <a:latin typeface="Calibri" panose="020F0502020204030204" pitchFamily="34" charset="0"/>
                <a:cs typeface="Calibri" panose="020F0502020204030204" pitchFamily="34" charset="0"/>
              </a:rPr>
              <a:t>, R. David: Beyond the bullet points. Bad libraries build collections, good libraries build services, great libraries build communities (11.3.2012). http://quartz.syr.edu/blog/?p=1411 (14.3.2019). </a:t>
            </a:r>
            <a:br>
              <a:rPr lang="de-DE" sz="1000" dirty="0">
                <a:latin typeface="Calibri" panose="020F0502020204030204" pitchFamily="34" charset="0"/>
                <a:cs typeface="Calibri" panose="020F0502020204030204" pitchFamily="34" charset="0"/>
              </a:rPr>
            </a:br>
            <a:br>
              <a:rPr lang="de-DE" sz="1800" b="1" dirty="0">
                <a:latin typeface="Calibri" panose="020F0502020204030204" pitchFamily="34" charset="0"/>
                <a:cs typeface="Calibri" panose="020F0502020204030204" pitchFamily="34" charset="0"/>
                <a:sym typeface="Wingdings" panose="05000000000000000000" pitchFamily="2" charset="2"/>
              </a:rPr>
            </a:br>
            <a:r>
              <a:rPr lang="de-DE" sz="1800" dirty="0">
                <a:latin typeface="Calibri" panose="020F0502020204030204" pitchFamily="34" charset="0"/>
                <a:cs typeface="Calibri" panose="020F0502020204030204" pitchFamily="34" charset="0"/>
                <a:sym typeface="Wingdings" panose="05000000000000000000" pitchFamily="2" charset="2"/>
              </a:rPr>
              <a:t>Integration des Forschungsdatenmanagement </a:t>
            </a:r>
            <a:br>
              <a:rPr lang="de-DE" sz="1800" dirty="0">
                <a:latin typeface="Calibri" panose="020F0502020204030204" pitchFamily="34" charset="0"/>
                <a:cs typeface="Calibri" panose="020F0502020204030204" pitchFamily="34" charset="0"/>
                <a:sym typeface="Wingdings" panose="05000000000000000000" pitchFamily="2" charset="2"/>
              </a:rPr>
            </a:br>
            <a:r>
              <a:rPr lang="de-DE" sz="1800" dirty="0">
                <a:latin typeface="Calibri" panose="020F0502020204030204" pitchFamily="34" charset="0"/>
                <a:cs typeface="Calibri" panose="020F0502020204030204" pitchFamily="34" charset="0"/>
                <a:sym typeface="Wingdings" panose="05000000000000000000" pitchFamily="2" charset="2"/>
              </a:rPr>
              <a:t>als Service in einer Bibliothek am Campus.</a:t>
            </a: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rPr>
            </a:br>
            <a:endParaRPr lang="de-DE" sz="180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4"/>
          </p:nvPr>
        </p:nvSpPr>
        <p:spPr/>
        <p:txBody>
          <a:bodyPr/>
          <a:lstStyle/>
          <a:p>
            <a:fld id="{BB8556BB-5CA3-8E44-8172-47F2ABF5CF03}" type="slidenum">
              <a:rPr lang="de-DE" smtClean="0"/>
              <a:pPr/>
              <a:t>5</a:t>
            </a:fld>
            <a:endParaRPr lang="de-DE"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415" y="3337560"/>
            <a:ext cx="3466012" cy="2309230"/>
          </a:xfrm>
          <a:prstGeom prst="rect">
            <a:avLst/>
          </a:prstGeom>
        </p:spPr>
      </p:pic>
    </p:spTree>
    <p:extLst>
      <p:ext uri="{BB962C8B-B14F-4D97-AF65-F5344CB8AC3E}">
        <p14:creationId xmlns:p14="http://schemas.microsoft.com/office/powerpoint/2010/main" val="315886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p:cNvSpPr>
            <a:spLocks noGrp="1"/>
          </p:cNvSpPr>
          <p:nvPr>
            <p:ph type="title"/>
          </p:nvPr>
        </p:nvSpPr>
        <p:spPr>
          <a:xfrm>
            <a:off x="392500" y="2091003"/>
            <a:ext cx="8359000" cy="3555787"/>
          </a:xfrm>
        </p:spPr>
        <p:txBody>
          <a:bodyPr anchor="t">
            <a:noAutofit/>
          </a:bodyPr>
          <a:lstStyle/>
          <a:p>
            <a:pPr fontAlgn="ctr">
              <a:lnSpc>
                <a:spcPct val="150000"/>
              </a:lnSpc>
            </a:pPr>
            <a:r>
              <a:rPr lang="de-DE" sz="1800" b="1" dirty="0">
                <a:latin typeface="Calibri" panose="020F0502020204030204" pitchFamily="34" charset="0"/>
                <a:cs typeface="Calibri" panose="020F0502020204030204" pitchFamily="34" charset="0"/>
                <a:sym typeface="Wingdings" panose="05000000000000000000" pitchFamily="2" charset="2"/>
              </a:rPr>
              <a:t>Wie können Bibliotheken Forscherinnen/Forscher von der Forschungsidee bis zur Publikation eines Forschungsdatums bestmöglich unterstützen?</a:t>
            </a: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rPr>
            </a:b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rPr>
            </a:br>
            <a:endParaRPr lang="de-DE" sz="180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4"/>
          </p:nvPr>
        </p:nvSpPr>
        <p:spPr/>
        <p:txBody>
          <a:bodyPr/>
          <a:lstStyle/>
          <a:p>
            <a:fld id="{BB8556BB-5CA3-8E44-8172-47F2ABF5CF03}" type="slidenum">
              <a:rPr lang="de-DE" smtClean="0"/>
              <a:pPr/>
              <a:t>6</a:t>
            </a:fld>
            <a:endParaRPr lang="de-DE" dirty="0"/>
          </a:p>
        </p:txBody>
      </p:sp>
    </p:spTree>
    <p:extLst>
      <p:ext uri="{BB962C8B-B14F-4D97-AF65-F5344CB8AC3E}">
        <p14:creationId xmlns:p14="http://schemas.microsoft.com/office/powerpoint/2010/main" val="241383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p:cNvSpPr>
            <a:spLocks noGrp="1"/>
          </p:cNvSpPr>
          <p:nvPr>
            <p:ph type="title"/>
          </p:nvPr>
        </p:nvSpPr>
        <p:spPr>
          <a:xfrm>
            <a:off x="392500" y="2091003"/>
            <a:ext cx="8359000" cy="3555787"/>
          </a:xfrm>
        </p:spPr>
        <p:txBody>
          <a:bodyPr anchor="t">
            <a:noAutofit/>
          </a:bodyPr>
          <a:lstStyle/>
          <a:p>
            <a:pPr fontAlgn="ctr">
              <a:lnSpc>
                <a:spcPct val="150000"/>
              </a:lnSpc>
            </a:pPr>
            <a:r>
              <a:rPr lang="de-DE" sz="1800" b="1" dirty="0">
                <a:latin typeface="Calibri" panose="020F0502020204030204" pitchFamily="34" charset="0"/>
                <a:cs typeface="Calibri" panose="020F0502020204030204" pitchFamily="34" charset="0"/>
                <a:sym typeface="Wingdings" panose="05000000000000000000" pitchFamily="2" charset="2"/>
              </a:rPr>
              <a:t>Offenheit, freier Zugang zu Information.</a:t>
            </a: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sym typeface="Wingdings" panose="05000000000000000000" pitchFamily="2" charset="2"/>
              </a:rPr>
            </a:br>
            <a:r>
              <a:rPr lang="de-DE" sz="1800" dirty="0">
                <a:latin typeface="Calibri" panose="020F0502020204030204" pitchFamily="34" charset="0"/>
                <a:cs typeface="Calibri" panose="020F0502020204030204" pitchFamily="34" charset="0"/>
                <a:sym typeface="Wingdings" panose="05000000000000000000" pitchFamily="2" charset="2"/>
              </a:rPr>
              <a:t>Bibliotheken = Orte forschungsunterstützender</a:t>
            </a:r>
            <a:br>
              <a:rPr lang="de-DE" sz="1800" dirty="0">
                <a:latin typeface="Calibri" panose="020F0502020204030204" pitchFamily="34" charset="0"/>
                <a:cs typeface="Calibri" panose="020F0502020204030204" pitchFamily="34" charset="0"/>
                <a:sym typeface="Wingdings" panose="05000000000000000000" pitchFamily="2" charset="2"/>
              </a:rPr>
            </a:br>
            <a:r>
              <a:rPr lang="de-DE" sz="1800" dirty="0">
                <a:latin typeface="Calibri" panose="020F0502020204030204" pitchFamily="34" charset="0"/>
                <a:cs typeface="Calibri" panose="020F0502020204030204" pitchFamily="34" charset="0"/>
                <a:sym typeface="Wingdings" panose="05000000000000000000" pitchFamily="2" charset="2"/>
              </a:rPr>
              <a:t>Arbeit </a:t>
            </a:r>
            <a:br>
              <a:rPr lang="de-DE" sz="1800" dirty="0">
                <a:latin typeface="Calibri" panose="020F0502020204030204" pitchFamily="34" charset="0"/>
                <a:cs typeface="Calibri" panose="020F0502020204030204" pitchFamily="34" charset="0"/>
                <a:sym typeface="Wingdings" panose="05000000000000000000" pitchFamily="2" charset="2"/>
              </a:rPr>
            </a:br>
            <a:r>
              <a:rPr lang="de-DE" sz="1800" dirty="0">
                <a:latin typeface="Calibri" panose="020F0502020204030204" pitchFamily="34" charset="0"/>
                <a:cs typeface="Calibri" panose="020F0502020204030204" pitchFamily="34" charset="0"/>
                <a:sym typeface="Wingdings" panose="05000000000000000000" pitchFamily="2" charset="2"/>
              </a:rPr>
              <a:t>(Open Access, Open Source, Open Science)</a:t>
            </a: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sym typeface="Wingdings" panose="05000000000000000000" pitchFamily="2" charset="2"/>
              </a:rPr>
            </a:br>
            <a:r>
              <a:rPr lang="de-DE" sz="1800" dirty="0">
                <a:latin typeface="Calibri" panose="020F0502020204030204" pitchFamily="34" charset="0"/>
                <a:cs typeface="Calibri" panose="020F0502020204030204" pitchFamily="34" charset="0"/>
                <a:sym typeface="Wingdings" panose="05000000000000000000" pitchFamily="2" charset="2"/>
              </a:rPr>
              <a:t>						</a:t>
            </a:r>
            <a:r>
              <a:rPr lang="de-DE" sz="1050" b="1" dirty="0">
                <a:latin typeface="Calibri" panose="020F0502020204030204" pitchFamily="34" charset="0"/>
                <a:cs typeface="Calibri" panose="020F0502020204030204" pitchFamily="34" charset="0"/>
                <a:sym typeface="Wingdings" panose="05000000000000000000" pitchFamily="2" charset="2"/>
              </a:rPr>
              <a:t>(</a:t>
            </a:r>
            <a:r>
              <a:rPr lang="en-US" sz="1050" dirty="0">
                <a:latin typeface="Calibri" panose="020F0502020204030204" pitchFamily="34" charset="0"/>
                <a:cs typeface="Calibri" panose="020F0502020204030204" pitchFamily="34" charset="0"/>
              </a:rPr>
              <a:t>Photo by </a:t>
            </a:r>
            <a:r>
              <a:rPr lang="en-US" sz="1050" dirty="0">
                <a:latin typeface="Calibri" panose="020F0502020204030204" pitchFamily="34" charset="0"/>
                <a:cs typeface="Calibri" panose="020F0502020204030204" pitchFamily="34" charset="0"/>
                <a:hlinkClick r:id="rId3"/>
              </a:rPr>
              <a:t>Philipp Berndt</a:t>
            </a:r>
            <a:r>
              <a:rPr lang="en-US" sz="1050" dirty="0">
                <a:latin typeface="Calibri" panose="020F0502020204030204" pitchFamily="34" charset="0"/>
                <a:cs typeface="Calibri" panose="020F0502020204030204" pitchFamily="34" charset="0"/>
              </a:rPr>
              <a:t> on </a:t>
            </a:r>
            <a:r>
              <a:rPr lang="en-US" sz="1050" dirty="0" err="1">
                <a:latin typeface="Calibri" panose="020F0502020204030204" pitchFamily="34" charset="0"/>
                <a:cs typeface="Calibri" panose="020F0502020204030204" pitchFamily="34" charset="0"/>
                <a:hlinkClick r:id="rId4"/>
              </a:rPr>
              <a:t>Unsplash</a:t>
            </a:r>
            <a:r>
              <a:rPr lang="en-US" sz="1050" dirty="0">
                <a:latin typeface="Calibri" panose="020F0502020204030204" pitchFamily="34" charset="0"/>
                <a:cs typeface="Calibri" panose="020F0502020204030204" pitchFamily="34" charset="0"/>
              </a:rPr>
              <a:t>)</a:t>
            </a:r>
            <a:br>
              <a:rPr lang="en-US" sz="1050" dirty="0">
                <a:latin typeface="Calibri" panose="020F0502020204030204" pitchFamily="34" charset="0"/>
                <a:cs typeface="Calibri" panose="020F0502020204030204" pitchFamily="34" charset="0"/>
              </a:rPr>
            </a:b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rPr>
            </a:b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sym typeface="Wingdings" panose="05000000000000000000" pitchFamily="2" charset="2"/>
              </a:rPr>
            </a:br>
            <a:r>
              <a:rPr lang="de-DE" sz="1800" b="1" dirty="0">
                <a:latin typeface="Calibri" panose="020F0502020204030204" pitchFamily="34" charset="0"/>
                <a:cs typeface="Calibri" panose="020F0502020204030204" pitchFamily="34" charset="0"/>
                <a:sym typeface="Wingdings" panose="05000000000000000000" pitchFamily="2" charset="2"/>
              </a:rPr>
              <a:t>						</a:t>
            </a: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rPr>
            </a:br>
            <a:endParaRPr lang="de-DE" sz="180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4"/>
          </p:nvPr>
        </p:nvSpPr>
        <p:spPr/>
        <p:txBody>
          <a:bodyPr/>
          <a:lstStyle/>
          <a:p>
            <a:fld id="{BB8556BB-5CA3-8E44-8172-47F2ABF5CF03}" type="slidenum">
              <a:rPr lang="de-DE" smtClean="0"/>
              <a:pPr/>
              <a:t>7</a:t>
            </a:fld>
            <a:endParaRPr lang="de-DE" dirty="0"/>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314" y="2340864"/>
            <a:ext cx="3727963" cy="2684134"/>
          </a:xfrm>
          <a:prstGeom prst="rect">
            <a:avLst/>
          </a:prstGeom>
        </p:spPr>
      </p:pic>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7080" y="4435785"/>
            <a:ext cx="1191184" cy="794122"/>
          </a:xfrm>
          <a:prstGeom prst="rect">
            <a:avLst/>
          </a:prstGeom>
        </p:spPr>
      </p:pic>
      <p:pic>
        <p:nvPicPr>
          <p:cNvPr id="5" name="Grafik 4"/>
          <p:cNvPicPr>
            <a:picLocks noChangeAspect="1"/>
          </p:cNvPicPr>
          <p:nvPr/>
        </p:nvPicPr>
        <p:blipFill>
          <a:blip r:embed="rId7"/>
          <a:stretch>
            <a:fillRect/>
          </a:stretch>
        </p:blipFill>
        <p:spPr>
          <a:xfrm>
            <a:off x="544565" y="4451110"/>
            <a:ext cx="955051" cy="760240"/>
          </a:xfrm>
          <a:prstGeom prst="rect">
            <a:avLst/>
          </a:prstGeom>
        </p:spPr>
      </p:pic>
      <p:pic>
        <p:nvPicPr>
          <p:cNvPr id="6" name="Grafik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888" y="4157073"/>
            <a:ext cx="874739" cy="1237888"/>
          </a:xfrm>
          <a:prstGeom prst="rect">
            <a:avLst/>
          </a:prstGeom>
        </p:spPr>
      </p:pic>
    </p:spTree>
    <p:extLst>
      <p:ext uri="{BB962C8B-B14F-4D97-AF65-F5344CB8AC3E}">
        <p14:creationId xmlns:p14="http://schemas.microsoft.com/office/powerpoint/2010/main" val="55064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p:cNvSpPr>
            <a:spLocks noGrp="1"/>
          </p:cNvSpPr>
          <p:nvPr>
            <p:ph type="title"/>
          </p:nvPr>
        </p:nvSpPr>
        <p:spPr>
          <a:xfrm>
            <a:off x="392500" y="2091003"/>
            <a:ext cx="8359000" cy="3555787"/>
          </a:xfrm>
        </p:spPr>
        <p:txBody>
          <a:bodyPr anchor="t">
            <a:noAutofit/>
          </a:bodyPr>
          <a:lstStyle/>
          <a:p>
            <a:pPr fontAlgn="ctr">
              <a:lnSpc>
                <a:spcPct val="150000"/>
              </a:lnSpc>
            </a:pPr>
            <a:r>
              <a:rPr lang="de-DE" sz="1800" dirty="0">
                <a:latin typeface="Calibri" panose="020F0502020204030204" pitchFamily="34" charset="0"/>
                <a:cs typeface="Calibri" panose="020F0502020204030204" pitchFamily="34" charset="0"/>
                <a:sym typeface="Wingdings" panose="05000000000000000000" pitchFamily="2" charset="2"/>
              </a:rPr>
              <a:t>Im Forschungsdatenmanagement ist „Open“ sehr oft nicht möglich (z.B. bei sensiblen Daten in der qualitativen Sozialforschung/in den qualitativen Geisteswissenschaften).</a:t>
            </a: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sym typeface="Wingdings" panose="05000000000000000000" pitchFamily="2" charset="2"/>
              </a:rPr>
            </a:br>
            <a:r>
              <a:rPr lang="de-DE" sz="1800" b="1" dirty="0">
                <a:latin typeface="Calibri" panose="020F0502020204030204" pitchFamily="34" charset="0"/>
                <a:cs typeface="Calibri" panose="020F0502020204030204" pitchFamily="34" charset="0"/>
                <a:sym typeface="Wingdings" panose="05000000000000000000" pitchFamily="2" charset="2"/>
              </a:rPr>
              <a:t>Wie sollten sich Bibliotheken (als forschungsunterstützende Services) in Kooperation mit dem Datenschutzbeauftragten der Universität z.B. mit rechtlichen Fragen im Forschungsdatenmanagement vorbereiten, damit sich Forscherinnen </a:t>
            </a:r>
            <a:r>
              <a:rPr lang="de-DE" sz="1800" b="1">
                <a:latin typeface="Calibri" panose="020F0502020204030204" pitchFamily="34" charset="0"/>
                <a:cs typeface="Calibri" panose="020F0502020204030204" pitchFamily="34" charset="0"/>
                <a:sym typeface="Wingdings" panose="05000000000000000000" pitchFamily="2" charset="2"/>
              </a:rPr>
              <a:t>und Forscher nicht </a:t>
            </a:r>
            <a:r>
              <a:rPr lang="de-DE" sz="1800" b="1" dirty="0">
                <a:latin typeface="Calibri" panose="020F0502020204030204" pitchFamily="34" charset="0"/>
                <a:cs typeface="Calibri" panose="020F0502020204030204" pitchFamily="34" charset="0"/>
                <a:sym typeface="Wingdings" panose="05000000000000000000" pitchFamily="2" charset="2"/>
              </a:rPr>
              <a:t>mit dem Thema „Open Science“ alleingelassen fühlen?</a:t>
            </a: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rPr>
            </a:b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sym typeface="Wingdings" panose="05000000000000000000" pitchFamily="2" charset="2"/>
              </a:rPr>
            </a:br>
            <a:br>
              <a:rPr lang="de-DE" sz="1800" b="1" dirty="0">
                <a:latin typeface="Calibri" panose="020F0502020204030204" pitchFamily="34" charset="0"/>
                <a:cs typeface="Calibri" panose="020F0502020204030204" pitchFamily="34" charset="0"/>
                <a:sym typeface="Wingdings" panose="05000000000000000000" pitchFamily="2" charset="2"/>
              </a:rPr>
            </a:br>
            <a:r>
              <a:rPr lang="de-DE" sz="1800" b="1" dirty="0">
                <a:latin typeface="Calibri" panose="020F0502020204030204" pitchFamily="34" charset="0"/>
                <a:cs typeface="Calibri" panose="020F0502020204030204" pitchFamily="34" charset="0"/>
                <a:sym typeface="Wingdings" panose="05000000000000000000" pitchFamily="2" charset="2"/>
              </a:rPr>
              <a:t>						</a:t>
            </a: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sym typeface="Wingdings" panose="05000000000000000000" pitchFamily="2" charset="2"/>
              </a:rPr>
            </a:br>
            <a:br>
              <a:rPr lang="de-DE" sz="1800" dirty="0">
                <a:latin typeface="Calibri" panose="020F0502020204030204" pitchFamily="34" charset="0"/>
                <a:cs typeface="Calibri" panose="020F0502020204030204" pitchFamily="34" charset="0"/>
              </a:rPr>
            </a:br>
            <a:endParaRPr lang="de-DE" sz="180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4"/>
          </p:nvPr>
        </p:nvSpPr>
        <p:spPr/>
        <p:txBody>
          <a:bodyPr/>
          <a:lstStyle/>
          <a:p>
            <a:fld id="{BB8556BB-5CA3-8E44-8172-47F2ABF5CF03}" type="slidenum">
              <a:rPr lang="de-DE" smtClean="0"/>
              <a:pPr/>
              <a:t>8</a:t>
            </a:fld>
            <a:endParaRPr lang="de-DE" dirty="0"/>
          </a:p>
        </p:txBody>
      </p:sp>
    </p:spTree>
    <p:extLst>
      <p:ext uri="{BB962C8B-B14F-4D97-AF65-F5344CB8AC3E}">
        <p14:creationId xmlns:p14="http://schemas.microsoft.com/office/powerpoint/2010/main" val="2822440656"/>
      </p:ext>
    </p:extLst>
  </p:cSld>
  <p:clrMapOvr>
    <a:masterClrMapping/>
  </p:clrMapOvr>
</p:sld>
</file>

<file path=ppt/theme/theme1.xml><?xml version="1.0" encoding="utf-8"?>
<a:theme xmlns:a="http://schemas.openxmlformats.org/drawingml/2006/main" name="Office-Design">
  <a:themeElements>
    <a:clrScheme name="VDB">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B-Master_03" id="{B79FFDBA-B781-1B4C-B781-ACC47B98DC17}" vid="{C551AA01-660C-8C49-95AE-499C8660F1D5}"/>
    </a:ext>
  </a:extLst>
</a:theme>
</file>

<file path=ppt/theme/theme2.xml><?xml version="1.0" encoding="utf-8"?>
<a:theme xmlns:a="http://schemas.openxmlformats.org/drawingml/2006/main" name="Titel 1">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B-Master_03" id="{B79FFDBA-B781-1B4C-B781-ACC47B98DC17}" vid="{C551AA01-660C-8C49-95AE-499C8660F1D5}"/>
    </a:ext>
  </a:extLst>
</a:theme>
</file>

<file path=ppt/theme/theme3.xml><?xml version="1.0" encoding="utf-8"?>
<a:theme xmlns:a="http://schemas.openxmlformats.org/drawingml/2006/main" name="Titel 2">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B-Master_03" id="{B79FFDBA-B781-1B4C-B781-ACC47B98DC17}" vid="{C551AA01-660C-8C49-95AE-499C8660F1D5}"/>
    </a:ext>
  </a:extLst>
</a:theme>
</file>

<file path=ppt/theme/theme4.xml><?xml version="1.0" encoding="utf-8"?>
<a:theme xmlns:a="http://schemas.openxmlformats.org/drawingml/2006/main" name="Titel 3">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B-Master_03" id="{B79FFDBA-B781-1B4C-B781-ACC47B98DC17}" vid="{C551AA01-660C-8C49-95AE-499C8660F1D5}"/>
    </a:ext>
  </a:extLst>
</a:theme>
</file>

<file path=ppt/theme/theme5.xml><?xml version="1.0" encoding="utf-8"?>
<a:theme xmlns:a="http://schemas.openxmlformats.org/drawingml/2006/main" name="4_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B-Master_03" id="{B79FFDBA-B781-1B4C-B781-ACC47B98DC17}" vid="{C551AA01-660C-8C49-95AE-499C8660F1D5}"/>
    </a:ext>
  </a:ext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1243</Words>
  <Application>Microsoft Macintosh PowerPoint</Application>
  <PresentationFormat>Bildschirmpräsentation (4:3)</PresentationFormat>
  <Paragraphs>315</Paragraphs>
  <Slides>35</Slides>
  <Notes>16</Notes>
  <HiddenSlides>0</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35</vt:i4>
      </vt:variant>
    </vt:vector>
  </HeadingPairs>
  <TitlesOfParts>
    <vt:vector size="44" baseType="lpstr">
      <vt:lpstr>Arial</vt:lpstr>
      <vt:lpstr>Calibri</vt:lpstr>
      <vt:lpstr>Verdana</vt:lpstr>
      <vt:lpstr>Wingdings</vt:lpstr>
      <vt:lpstr>Office-Design</vt:lpstr>
      <vt:lpstr>Titel 1</vt:lpstr>
      <vt:lpstr>Titel 2</vt:lpstr>
      <vt:lpstr>Titel 3</vt:lpstr>
      <vt:lpstr>4_Office-Design</vt:lpstr>
      <vt:lpstr>PowerPoint-Präsentation</vt:lpstr>
      <vt:lpstr>PowerPoint-Präsentation</vt:lpstr>
      <vt:lpstr>PowerPoint-Präsentation</vt:lpstr>
      <vt:lpstr>PowerPoint-Präsentation</vt:lpstr>
      <vt:lpstr>Annette Strauch, M.A. (Europ. Ethnologie, Anglistik) Universitätsbibliothek Hildesheim.  Zuständig für ein nachhaltiges Forschungsdatenmanagement an der Stiftung Universität Hildesheim („bottom-up“-approach).  - Digitale Langzeitarchivierung (bwFLA), FDM in SFBs (INF-Projekte). - Kooperationen mit Forscherinnen/Forschern, RZ, Bibliotheken, innerhalb der Communities (fächerübergreifend, lokal, regional, national und international) (…)    </vt:lpstr>
      <vt:lpstr>“Bad Libraries build collections. Good libraries build services  (of which a collection is only one). Great libraries build Communities.” Lankes, R. David: Beyond the bullet points. Bad libraries build collections, good libraries build services, great libraries build communities (11.3.2012). http://quartz.syr.edu/blog/?p=1411 (14.3.2019).   Integration des Forschungsdatenmanagement  als Service in einer Bibliothek am Campus.        </vt:lpstr>
      <vt:lpstr>Wie können Bibliotheken Forscherinnen/Forscher von der Forschungsidee bis zur Publikation eines Forschungsdatums bestmöglich unterstützen?            </vt:lpstr>
      <vt:lpstr>Offenheit, freier Zugang zu Information.  Bibliotheken = Orte forschungsunterstützender Arbeit  (Open Access, Open Source, Open Science)         (Photo by Philipp Berndt on Unsplash)                 </vt:lpstr>
      <vt:lpstr>Im Forschungsdatenmanagement ist „Open“ sehr oft nicht möglich (z.B. bei sensiblen Daten in der qualitativen Sozialforschung/in den qualitativen Geisteswissenschaften).  Wie sollten sich Bibliotheken (als forschungsunterstützende Services) in Kooperation mit dem Datenschutzbeauftragten der Universität z.B. mit rechtlichen Fragen im Forschungsdatenmanagement vorbereiten, damit sich Forscherinnen und Forscher nicht mit dem Thema „Open Science“ alleingelassen fühlen?              </vt:lpstr>
      <vt:lpstr>Dr. Caroline Leiß Universitätsbibliothek der Technischen Universität München Leiterin des Teams Bibliometrie  Seit 2015 Portfolio an bibliometrischen Dienstleistungen - Kurse, Beratungen, Auftragsrecherchen - Unterstützung von Wissenschaftlern, Fakultäten, Hochschulleitung    und Hochschulverwaltung </vt:lpstr>
      <vt:lpstr>Wie können Bibliotheken Wissenschaftler/innen und Hochschulleitungen dabei unterstützen, Forschungsergebnisse sichtbarer zu machen?   Wie können sich Bibliotheken gegenseitig unterstützen, um entsprechende Dienstleistungen auf- oder auszubauen?       </vt:lpstr>
      <vt:lpstr>Worum geht es?   - Sichtbarkeit der Publikationen eines Autors   Akademisches Identitätsmanagement   Autorenprofile in Literaturdatenbanken   Akademische Netzwerke     </vt:lpstr>
      <vt:lpstr>Worum geht es?   - Sichtbarkeit der Publikationen einer Institution   Affiliationsangabe   Datenbereinigung in Literaturdatenbanken</vt:lpstr>
      <vt:lpstr>Worum geht es?   - Leistungsmessung durch bibliometrische Kennzahlen   Was bedeuten h-Index, Impact Factor &amp; Co?   Responsible Metrics: Nutzen und Grenzen von Bibliometrie   Publikationsstrategien und Bewertungsoptionen</vt:lpstr>
      <vt:lpstr>Perspektive Was tun wir schon?  Wie können wir uns weiterentwickeln?    Sichtung der Dienstleistungen, die Bibliotheken bereits anbieten  Austausch auf Expertenebene  Aufbau von Netzwerken und Kollaborationsmöglichkeiten  Entwicklung von bedarfsbezogenen Fortbildungsangeboten </vt:lpstr>
      <vt:lpstr>III. Metadaten im Kontext forschungsnaher Dienste</vt:lpstr>
      <vt:lpstr>Kernfragen</vt:lpstr>
      <vt:lpstr>Handlungsfelder</vt:lpstr>
      <vt:lpstr>PowerPoint-Präsentation</vt:lpstr>
      <vt:lpstr>PowerPoint-Präsentation</vt:lpstr>
      <vt:lpstr>PowerPoint-Präsentation</vt:lpstr>
      <vt:lpstr>Dr. Wolfgang Stille Universitäts- und Landesbibliothek Darmstadt Informationstechnologie, Forschung &amp; Entwicklung   </vt:lpstr>
      <vt:lpstr>PowerPoint-Präsentation</vt:lpstr>
      <vt:lpstr>PowerPoint-Präsentation</vt:lpstr>
      <vt:lpstr>PowerPoint-Präsentation</vt:lpstr>
      <vt:lpstr>Maximale Fotogröße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 Schönfelder</dc:creator>
  <cp:lastModifiedBy>Wolfgang Stille</cp:lastModifiedBy>
  <cp:revision>102</cp:revision>
  <dcterms:created xsi:type="dcterms:W3CDTF">2015-11-06T13:46:57Z</dcterms:created>
  <dcterms:modified xsi:type="dcterms:W3CDTF">2019-04-05T15:40:18Z</dcterms:modified>
</cp:coreProperties>
</file>