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1" r:id="rId2"/>
  </p:sldMasterIdLst>
  <p:notesMasterIdLst>
    <p:notesMasterId r:id="rId18"/>
  </p:notesMasterIdLst>
  <p:handoutMasterIdLst>
    <p:handoutMasterId r:id="rId19"/>
  </p:handoutMasterIdLst>
  <p:sldIdLst>
    <p:sldId id="588" r:id="rId3"/>
    <p:sldId id="660" r:id="rId4"/>
    <p:sldId id="653" r:id="rId5"/>
    <p:sldId id="689" r:id="rId6"/>
    <p:sldId id="676" r:id="rId7"/>
    <p:sldId id="690" r:id="rId8"/>
    <p:sldId id="677" r:id="rId9"/>
    <p:sldId id="693" r:id="rId10"/>
    <p:sldId id="678" r:id="rId11"/>
    <p:sldId id="680" r:id="rId12"/>
    <p:sldId id="682" r:id="rId13"/>
    <p:sldId id="691" r:id="rId14"/>
    <p:sldId id="683" r:id="rId15"/>
    <p:sldId id="692" r:id="rId16"/>
    <p:sldId id="685" r:id="rId17"/>
  </p:sldIdLst>
  <p:sldSz cx="9144000" cy="6858000" type="screen4x3"/>
  <p:notesSz cx="6797675" cy="9926638"/>
  <p:defaultTextStyle>
    <a:defPPr>
      <a:defRPr lang="de-DE"/>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a Voigt" initials="MV" lastIdx="48" clrIdx="0">
    <p:extLst/>
  </p:cmAuthor>
  <p:cmAuthor id="2" name="Schobert, Dagmar" initials="D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99"/>
    <a:srgbClr val="777777"/>
    <a:srgbClr val="993300"/>
    <a:srgbClr val="AB3201"/>
    <a:srgbClr val="AB2501"/>
    <a:srgbClr val="AB3E01"/>
    <a:srgbClr val="B74201"/>
    <a:srgbClr val="C74801"/>
    <a:srgbClr val="E15101"/>
    <a:srgbClr val="E95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65868" autoAdjust="0"/>
  </p:normalViewPr>
  <p:slideViewPr>
    <p:cSldViewPr>
      <p:cViewPr varScale="1">
        <p:scale>
          <a:sx n="59" d="100"/>
          <a:sy n="59" d="100"/>
        </p:scale>
        <p:origin x="1704" y="60"/>
      </p:cViewPr>
      <p:guideLst>
        <p:guide orient="horz" pos="2160"/>
        <p:guide pos="2880"/>
      </p:guideLst>
    </p:cSldViewPr>
  </p:slideViewPr>
  <p:outlineViewPr>
    <p:cViewPr>
      <p:scale>
        <a:sx n="33" d="100"/>
        <a:sy n="33" d="100"/>
      </p:scale>
      <p:origin x="0" y="12402"/>
    </p:cViewPr>
  </p:outlineViewPr>
  <p:notesTextViewPr>
    <p:cViewPr>
      <p:scale>
        <a:sx n="1" d="1"/>
        <a:sy n="1" d="1"/>
      </p:scale>
      <p:origin x="0" y="0"/>
    </p:cViewPr>
  </p:notesTextViewPr>
  <p:notesViewPr>
    <p:cSldViewPr>
      <p:cViewPr varScale="1">
        <p:scale>
          <a:sx n="93" d="100"/>
          <a:sy n="93" d="100"/>
        </p:scale>
        <p:origin x="-377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468A39DD-24D4-4A75-81FA-9CC8F7FB2E71}" type="datetimeFigureOut">
              <a:rPr lang="de-DE"/>
              <a:pPr>
                <a:defRPr/>
              </a:pPr>
              <a:t>22.03.2019</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cs typeface="+mn-cs"/>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cs typeface="+mn-cs"/>
              </a:defRPr>
            </a:lvl1pPr>
          </a:lstStyle>
          <a:p>
            <a:pPr>
              <a:defRPr/>
            </a:pPr>
            <a:fld id="{594E0898-44C4-4705-ACAE-3F1F1223849B}" type="slidenum">
              <a:rPr lang="de-DE"/>
              <a:pPr>
                <a:defRPr/>
              </a:pPr>
              <a:t>‹Nr.›</a:t>
            </a:fld>
            <a:endParaRPr lang="de-DE"/>
          </a:p>
        </p:txBody>
      </p:sp>
    </p:spTree>
    <p:extLst>
      <p:ext uri="{BB962C8B-B14F-4D97-AF65-F5344CB8AC3E}">
        <p14:creationId xmlns:p14="http://schemas.microsoft.com/office/powerpoint/2010/main" val="3723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cs typeface="+mn-cs"/>
              </a:defRPr>
            </a:lvl1pPr>
          </a:lstStyle>
          <a:p>
            <a:pPr>
              <a:defRPr/>
            </a:pPr>
            <a:endParaRPr lang="de-DE" altLang="de-DE"/>
          </a:p>
        </p:txBody>
      </p:sp>
      <p:sp>
        <p:nvSpPr>
          <p:cNvPr id="921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cs typeface="+mn-cs"/>
              </a:defRPr>
            </a:lvl1pPr>
          </a:lstStyle>
          <a:p>
            <a:pPr>
              <a:defRPr/>
            </a:pPr>
            <a:endParaRPr lang="de-DE" altLang="de-DE"/>
          </a:p>
        </p:txBody>
      </p:sp>
      <p:sp>
        <p:nvSpPr>
          <p:cNvPr id="419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9450" y="4714876"/>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922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a:cs typeface="+mn-cs"/>
              </a:defRPr>
            </a:lvl1pPr>
          </a:lstStyle>
          <a:p>
            <a:pPr>
              <a:defRPr/>
            </a:pPr>
            <a:endParaRPr lang="de-DE" altLang="de-DE"/>
          </a:p>
        </p:txBody>
      </p:sp>
      <p:sp>
        <p:nvSpPr>
          <p:cNvPr id="922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a:cs typeface="+mn-cs"/>
              </a:defRPr>
            </a:lvl1pPr>
          </a:lstStyle>
          <a:p>
            <a:pPr>
              <a:defRPr/>
            </a:pPr>
            <a:fld id="{D8B868DD-9B38-49A6-B41F-502E41A269EA}" type="slidenum">
              <a:rPr lang="de-DE" altLang="de-DE"/>
              <a:pPr>
                <a:defRPr/>
              </a:pPr>
              <a:t>‹Nr.›</a:t>
            </a:fld>
            <a:endParaRPr lang="de-DE" altLang="de-DE"/>
          </a:p>
        </p:txBody>
      </p:sp>
    </p:spTree>
    <p:extLst>
      <p:ext uri="{BB962C8B-B14F-4D97-AF65-F5344CB8AC3E}">
        <p14:creationId xmlns:p14="http://schemas.microsoft.com/office/powerpoint/2010/main" val="2410348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de-DE" dirty="0"/>
          </a:p>
        </p:txBody>
      </p:sp>
      <p:sp>
        <p:nvSpPr>
          <p:cNvPr id="40964"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200">
                <a:solidFill>
                  <a:schemeClr val="tx1"/>
                </a:solidFill>
                <a:latin typeface="Arial" charset="0"/>
              </a:defRPr>
            </a:lvl1pPr>
            <a:lvl2pPr marL="742950" indent="-285750" algn="ctr" eaLnBrk="0" hangingPunct="0">
              <a:defRPr sz="1200">
                <a:solidFill>
                  <a:schemeClr val="tx1"/>
                </a:solidFill>
                <a:latin typeface="Arial" charset="0"/>
              </a:defRPr>
            </a:lvl2pPr>
            <a:lvl3pPr marL="1143000" indent="-228600" algn="ctr" eaLnBrk="0" hangingPunct="0">
              <a:defRPr sz="1200">
                <a:solidFill>
                  <a:schemeClr val="tx1"/>
                </a:solidFill>
                <a:latin typeface="Arial" charset="0"/>
              </a:defRPr>
            </a:lvl3pPr>
            <a:lvl4pPr marL="1600200" indent="-228600" algn="ctr" eaLnBrk="0" hangingPunct="0">
              <a:defRPr sz="1200">
                <a:solidFill>
                  <a:schemeClr val="tx1"/>
                </a:solidFill>
                <a:latin typeface="Arial" charset="0"/>
              </a:defRPr>
            </a:lvl4pPr>
            <a:lvl5pPr marL="2057400" indent="-228600" algn="ctr"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eaLnBrk="1" hangingPunct="1">
              <a:defRPr/>
            </a:pPr>
            <a:fld id="{EC07BAD4-B12F-4D4F-B28C-77DD72E2FDFF}" type="slidenum">
              <a:rPr lang="de-DE" altLang="de-DE" smtClean="0"/>
              <a:pPr algn="r" eaLnBrk="1" hangingPunct="1">
                <a:defRPr/>
              </a:pPr>
              <a:t>1</a:t>
            </a:fld>
            <a:endParaRPr lang="de-DE" altLang="de-DE"/>
          </a:p>
        </p:txBody>
      </p:sp>
    </p:spTree>
    <p:extLst>
      <p:ext uri="{BB962C8B-B14F-4D97-AF65-F5344CB8AC3E}">
        <p14:creationId xmlns:p14="http://schemas.microsoft.com/office/powerpoint/2010/main" val="1851009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100" dirty="0" smtClean="0">
                <a:solidFill>
                  <a:schemeClr val="bg1"/>
                </a:solidFill>
              </a:rPr>
              <a:t>Häufig konzentrieren wir uns stark auf einzelne Positionen der Verlagskalkulation.</a:t>
            </a:r>
            <a:endParaRPr lang="de-DE" sz="1050" dirty="0" smtClean="0">
              <a:solidFill>
                <a:schemeClr val="bg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kern="1200" dirty="0" smtClean="0">
                <a:solidFill>
                  <a:schemeClr val="tx1"/>
                </a:solidFill>
                <a:effectLst/>
                <a:latin typeface="Arial" charset="0"/>
                <a:ea typeface="+mn-ea"/>
                <a:cs typeface="+mn-cs"/>
              </a:rPr>
              <a:t>Bringt </a:t>
            </a:r>
            <a:r>
              <a:rPr lang="de-DE" sz="1100" kern="1200" dirty="0" smtClean="0">
                <a:solidFill>
                  <a:schemeClr val="tx1"/>
                </a:solidFill>
                <a:effectLst/>
                <a:latin typeface="Arial" charset="0"/>
                <a:ea typeface="+mn-ea"/>
                <a:cs typeface="+mn-cs"/>
              </a:rPr>
              <a:t>uns das weiter?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kern="1200" dirty="0" smtClean="0">
                <a:solidFill>
                  <a:schemeClr val="tx1"/>
                </a:solidFill>
                <a:effectLst/>
                <a:latin typeface="Arial" charset="0"/>
                <a:ea typeface="+mn-ea"/>
                <a:cs typeface="+mn-cs"/>
              </a:rPr>
              <a:t>Um entscheiden zu können, welche Teile der Kosten ggf. aus Open-Access-Fonds finanziert werden, benötigt die UB von den Verlagen detaillierte Kostenangebote auf der Grundlage einer transparenten Kalkulation.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kern="1200" dirty="0" smtClean="0">
                <a:solidFill>
                  <a:schemeClr val="tx1"/>
                </a:solidFill>
                <a:effectLst/>
                <a:latin typeface="Arial" charset="0"/>
                <a:ea typeface="+mn-ea"/>
                <a:cs typeface="+mn-cs"/>
              </a:rPr>
              <a:t>Einige Verlage bemühen sich sehr um Transparenz, einige geben</a:t>
            </a:r>
            <a:r>
              <a:rPr lang="de-DE" sz="1100" kern="1200" baseline="0" dirty="0" smtClean="0">
                <a:solidFill>
                  <a:schemeClr val="tx1"/>
                </a:solidFill>
                <a:effectLst/>
                <a:latin typeface="Arial" charset="0"/>
                <a:ea typeface="+mn-ea"/>
                <a:cs typeface="+mn-cs"/>
              </a:rPr>
              <a:t> nur ganz wenige Informationen.</a:t>
            </a:r>
            <a:br>
              <a:rPr lang="de-DE" sz="1100" kern="1200" baseline="0" dirty="0" smtClean="0">
                <a:solidFill>
                  <a:schemeClr val="tx1"/>
                </a:solidFill>
                <a:effectLst/>
                <a:latin typeface="Arial" charset="0"/>
                <a:ea typeface="+mn-ea"/>
                <a:cs typeface="+mn-cs"/>
              </a:rPr>
            </a:br>
            <a:endParaRPr lang="de-DE" sz="1100" dirty="0" smtClean="0"/>
          </a:p>
          <a:p>
            <a:pPr marL="171450" indent="-171450">
              <a:buFont typeface="Arial" panose="020B0604020202020204" pitchFamily="34" charset="0"/>
              <a:buChar char="•"/>
            </a:pPr>
            <a:r>
              <a:rPr lang="de-DE" sz="1100" dirty="0" smtClean="0">
                <a:solidFill>
                  <a:schemeClr val="bg1">
                    <a:lumMod val="50000"/>
                  </a:schemeClr>
                </a:solidFill>
              </a:rPr>
              <a:t>Welche</a:t>
            </a:r>
            <a:r>
              <a:rPr lang="de-DE" sz="1100" baseline="0" dirty="0" smtClean="0">
                <a:solidFill>
                  <a:schemeClr val="bg1">
                    <a:lumMod val="50000"/>
                  </a:schemeClr>
                </a:solidFill>
              </a:rPr>
              <a:t> Einnahmen entfallen für den Verlag, wenn ein Titel OA statt </a:t>
            </a:r>
            <a:r>
              <a:rPr lang="de-DE" sz="1100" baseline="0" dirty="0" err="1" smtClean="0">
                <a:solidFill>
                  <a:schemeClr val="bg1">
                    <a:lumMod val="50000"/>
                  </a:schemeClr>
                </a:solidFill>
              </a:rPr>
              <a:t>Closed</a:t>
            </a:r>
            <a:r>
              <a:rPr lang="de-DE" sz="1100" baseline="0" dirty="0" smtClean="0">
                <a:solidFill>
                  <a:schemeClr val="bg1">
                    <a:lumMod val="50000"/>
                  </a:schemeClr>
                </a:solidFill>
              </a:rPr>
              <a:t> Access erscheint?</a:t>
            </a:r>
          </a:p>
          <a:p>
            <a:pPr marL="171450" indent="-171450">
              <a:buFont typeface="Arial" panose="020B0604020202020204" pitchFamily="34" charset="0"/>
              <a:buChar char="•"/>
            </a:pPr>
            <a:r>
              <a:rPr lang="de-DE" sz="1100" baseline="0" dirty="0" smtClean="0">
                <a:solidFill>
                  <a:schemeClr val="bg1">
                    <a:lumMod val="50000"/>
                  </a:schemeClr>
                </a:solidFill>
              </a:rPr>
              <a:t>Ersetzen wir nur den Verlust der Einnahmen aus den E-Book-Verkäufen?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baseline="0" dirty="0" smtClean="0">
                <a:solidFill>
                  <a:schemeClr val="bg1">
                    <a:lumMod val="50000"/>
                  </a:schemeClr>
                </a:solidFill>
              </a:rPr>
              <a:t>Was sind darüber hinaus OA-indizierte Kosten?</a:t>
            </a:r>
          </a:p>
          <a:p>
            <a:pPr marL="171450" indent="-171450">
              <a:buFont typeface="Arial" panose="020B0604020202020204" pitchFamily="34" charset="0"/>
              <a:buChar char="•"/>
            </a:pPr>
            <a:r>
              <a:rPr lang="de-DE" sz="1100" baseline="0" dirty="0" smtClean="0">
                <a:solidFill>
                  <a:schemeClr val="bg1">
                    <a:lumMod val="50000"/>
                  </a:schemeClr>
                </a:solidFill>
              </a:rPr>
              <a:t>Sind wir bereit, Satz/Layout, Qualitätssicherung, Teile der Gemeinkosten und gar(!) Investitionskosten aus dem Fonds zu finanzieren?</a:t>
            </a:r>
          </a:p>
          <a:p>
            <a:pPr marL="171450" indent="-171450">
              <a:buFont typeface="Arial" panose="020B0604020202020204" pitchFamily="34" charset="0"/>
              <a:buChar char="•"/>
            </a:pPr>
            <a:r>
              <a:rPr lang="de-DE" sz="1100" dirty="0" smtClean="0"/>
              <a:t>Wie gehen wir um mit Pauschalangeboten, in denen auch die Herstellung einer parallelen Printausgabe kalkuliert ist?</a:t>
            </a:r>
          </a:p>
          <a:p>
            <a:pPr marL="171450" indent="-171450">
              <a:buFont typeface="Arial" panose="020B0604020202020204" pitchFamily="34" charset="0"/>
              <a:buChar char="•"/>
            </a:pPr>
            <a:endParaRPr lang="de-DE" sz="1100" dirty="0" smtClean="0">
              <a:solidFill>
                <a:schemeClr val="bg1">
                  <a:lumMod val="50000"/>
                </a:schemeClr>
              </a:solidFill>
            </a:endParaRPr>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10</a:t>
            </a:fld>
            <a:endParaRPr lang="de-DE" altLang="de-DE"/>
          </a:p>
        </p:txBody>
      </p:sp>
    </p:spTree>
    <p:extLst>
      <p:ext uri="{BB962C8B-B14F-4D97-AF65-F5344CB8AC3E}">
        <p14:creationId xmlns:p14="http://schemas.microsoft.com/office/powerpoint/2010/main" val="376602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dirty="0" smtClean="0">
                <a:solidFill>
                  <a:schemeClr val="bg1"/>
                </a:solidFill>
              </a:rPr>
              <a:t>Lange haben wir über Förderhöchstgrenzen</a:t>
            </a:r>
            <a:r>
              <a:rPr lang="de-DE" sz="1200" baseline="0" dirty="0" smtClean="0">
                <a:solidFill>
                  <a:schemeClr val="bg1"/>
                </a:solidFill>
              </a:rPr>
              <a:t> </a:t>
            </a:r>
            <a:r>
              <a:rPr lang="de-DE" sz="1200" dirty="0" smtClean="0">
                <a:solidFill>
                  <a:schemeClr val="bg1"/>
                </a:solidFill>
              </a:rPr>
              <a:t>diskutiert, inkl. deren Offenlegung oder nicht.</a:t>
            </a:r>
            <a:endParaRPr lang="de-DE" dirty="0" smtClean="0"/>
          </a:p>
          <a:p>
            <a:pPr marL="171450" indent="-171450">
              <a:buFont typeface="Arial" panose="020B0604020202020204" pitchFamily="34" charset="0"/>
              <a:buChar char="•"/>
            </a:pPr>
            <a:r>
              <a:rPr lang="de-DE" dirty="0" smtClean="0"/>
              <a:t>Die Diskussion um Förderhöchstgrenzen ist weitgehend gegenstandslos. </a:t>
            </a:r>
          </a:p>
          <a:p>
            <a:pPr marL="171450" indent="-171450">
              <a:buFont typeface="Arial" panose="020B0604020202020204" pitchFamily="34" charset="0"/>
              <a:buChar char="•"/>
            </a:pPr>
            <a:r>
              <a:rPr lang="de-DE" dirty="0" smtClean="0"/>
              <a:t>Verlage gehen traditionell - und weiterhin - von geteilter Finanzierung aus: Druckkostenzuschüsse + Mittel der Institute und Lehrstühle + neu: OA-Mittel</a:t>
            </a:r>
          </a:p>
          <a:p>
            <a:pPr marL="171450" indent="-171450">
              <a:buFont typeface="Arial" panose="020B0604020202020204" pitchFamily="34" charset="0"/>
              <a:buChar char="•"/>
            </a:pPr>
            <a:r>
              <a:rPr lang="de-DE" dirty="0" smtClean="0"/>
              <a:t>Die OA-Mittel in der Regel nur ein Teil der Gesamtfinanzierung. </a:t>
            </a: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11</a:t>
            </a:fld>
            <a:endParaRPr lang="de-DE" altLang="de-DE"/>
          </a:p>
        </p:txBody>
      </p:sp>
    </p:spTree>
    <p:extLst>
      <p:ext uri="{BB962C8B-B14F-4D97-AF65-F5344CB8AC3E}">
        <p14:creationId xmlns:p14="http://schemas.microsoft.com/office/powerpoint/2010/main" val="238167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100" dirty="0" smtClean="0"/>
              <a:t>Sie sehen: Mehr Fragen</a:t>
            </a:r>
            <a:r>
              <a:rPr lang="de-DE" sz="1100" baseline="0" dirty="0" smtClean="0"/>
              <a:t> als Antworten.</a:t>
            </a:r>
            <a:endParaRPr lang="de-DE" sz="1100" dirty="0" smtClean="0"/>
          </a:p>
          <a:p>
            <a:pPr marL="171450" indent="-171450">
              <a:buFont typeface="Arial" panose="020B0604020202020204" pitchFamily="34" charset="0"/>
              <a:buChar char="•"/>
            </a:pPr>
            <a:r>
              <a:rPr lang="de-DE" sz="1100" dirty="0" smtClean="0"/>
              <a:t>Wie sind die Preisunterschiede bei Services wie Satz, Qualitätssicherung etc. zu erklären?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dirty="0" smtClean="0"/>
              <a:t>Wie sind die Unterschiede bei den anteiligen Gemeinkosten zu rechtfertigen?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100" kern="1200" dirty="0" smtClean="0">
                <a:solidFill>
                  <a:schemeClr val="tx1"/>
                </a:solidFill>
                <a:effectLst/>
                <a:latin typeface="Arial" charset="0"/>
                <a:ea typeface="+mn-ea"/>
                <a:cs typeface="+mn-cs"/>
              </a:rPr>
              <a:t>Die Kosten für die Services werden von Verlag zu Verlag ganz unterschiedlich kalkuliert – von bescheiden bis unverschämt.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1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100" kern="1200" dirty="0" smtClean="0">
                <a:solidFill>
                  <a:schemeClr val="tx1"/>
                </a:solidFill>
                <a:effectLst/>
                <a:latin typeface="Arial" charset="0"/>
                <a:ea typeface="+mn-ea"/>
                <a:cs typeface="+mn-cs"/>
              </a:rPr>
              <a:t>Es fehlen Standards.</a:t>
            </a:r>
          </a:p>
          <a:p>
            <a:pPr marL="171450" indent="-171450">
              <a:buFont typeface="Arial" panose="020B0604020202020204" pitchFamily="34" charset="0"/>
              <a:buChar char="•"/>
            </a:pPr>
            <a:r>
              <a:rPr lang="de-DE" sz="1100" dirty="0" smtClean="0"/>
              <a:t>KU Open </a:t>
            </a:r>
            <a:r>
              <a:rPr lang="de-DE" sz="1100" dirty="0" err="1" smtClean="0"/>
              <a:t>Funding</a:t>
            </a:r>
            <a:r>
              <a:rPr lang="de-DE" sz="1100" dirty="0" smtClean="0"/>
              <a:t> ist ein Ansatz.</a:t>
            </a:r>
          </a:p>
          <a:p>
            <a:pPr marL="0" indent="0">
              <a:buFont typeface="Arial" panose="020B0604020202020204" pitchFamily="34" charset="0"/>
              <a:buNone/>
            </a:pPr>
            <a:endParaRPr lang="de-DE" sz="1100" dirty="0" smtClean="0">
              <a:solidFill>
                <a:schemeClr val="bg1">
                  <a:lumMod val="50000"/>
                </a:schemeClr>
              </a:solidFill>
            </a:endParaRPr>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12</a:t>
            </a:fld>
            <a:endParaRPr lang="de-DE" altLang="de-DE"/>
          </a:p>
        </p:txBody>
      </p:sp>
    </p:spTree>
    <p:extLst>
      <p:ext uri="{BB962C8B-B14F-4D97-AF65-F5344CB8AC3E}">
        <p14:creationId xmlns:p14="http://schemas.microsoft.com/office/powerpoint/2010/main" val="306486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solidFill>
                  <a:srgbClr val="C00000"/>
                </a:solidFill>
              </a:rPr>
              <a:t>Ausreichend Zeit vorsehen für die Kommunikation </a:t>
            </a:r>
            <a:r>
              <a:rPr lang="de-DE" sz="1200" dirty="0" smtClean="0"/>
              <a:t/>
            </a:r>
            <a:br>
              <a:rPr lang="de-DE" sz="1200" dirty="0" smtClean="0"/>
            </a:br>
            <a:r>
              <a:rPr lang="de-DE" sz="1200" dirty="0" smtClean="0"/>
              <a:t>mit den Verlagen und Autor*innen (persönliche Gespräche):</a:t>
            </a:r>
          </a:p>
          <a:p>
            <a:r>
              <a:rPr lang="de-DE" sz="1200" dirty="0" smtClean="0"/>
              <a:t>- Kennenlernen der Publikation. Um was für einen Titel handelt es sich?</a:t>
            </a:r>
          </a:p>
          <a:p>
            <a:r>
              <a:rPr lang="de-DE" sz="1200" dirty="0" smtClean="0"/>
              <a:t>- Fördervermerk</a:t>
            </a:r>
            <a:br>
              <a:rPr lang="de-DE" sz="1200" dirty="0" smtClean="0"/>
            </a:br>
            <a:r>
              <a:rPr lang="de-DE" sz="1200" dirty="0" smtClean="0"/>
              <a:t>- ggf. Hochschulschriftenvermerk</a:t>
            </a:r>
            <a:br>
              <a:rPr lang="de-DE" sz="1200" dirty="0" smtClean="0"/>
            </a:br>
            <a:r>
              <a:rPr lang="de-DE" sz="1200" dirty="0" smtClean="0"/>
              <a:t>- geteilte Finanzierung besprechen</a:t>
            </a:r>
          </a:p>
          <a:p>
            <a:r>
              <a:rPr lang="de-DE" sz="1200" dirty="0" smtClean="0"/>
              <a:t>- Besprechung des Kostenangebotes und der Rechnung</a:t>
            </a:r>
          </a:p>
          <a:p>
            <a:r>
              <a:rPr lang="de-DE" sz="1200" dirty="0" smtClean="0"/>
              <a:t>- Prüfung unbekannter Verlage auf </a:t>
            </a:r>
            <a:r>
              <a:rPr lang="de-DE" sz="1200" dirty="0" err="1" smtClean="0"/>
              <a:t>Seriösität</a:t>
            </a:r>
            <a:r>
              <a:rPr lang="de-DE" sz="1200" dirty="0" smtClean="0"/>
              <a:t/>
            </a:r>
            <a:br>
              <a:rPr lang="de-DE" sz="1200" dirty="0" smtClean="0"/>
            </a:br>
            <a:r>
              <a:rPr lang="de-DE" sz="1200" dirty="0" smtClean="0"/>
              <a:t>- Einige Verlage publizieren erstmals Open Access und benötigen Unterstützung</a:t>
            </a:r>
            <a:br>
              <a:rPr lang="de-DE" sz="1200" dirty="0" smtClean="0"/>
            </a:br>
            <a:endParaRPr lang="de-DE" sz="1200" dirty="0" smtClean="0"/>
          </a:p>
          <a:p>
            <a:r>
              <a:rPr lang="de-DE" sz="1400" dirty="0" smtClean="0">
                <a:solidFill>
                  <a:srgbClr val="C00000"/>
                </a:solidFill>
              </a:rPr>
              <a:t>Nach Erscheinen müssen die geförderten </a:t>
            </a:r>
            <a:r>
              <a:rPr lang="de-DE" sz="1400" dirty="0" err="1" smtClean="0">
                <a:solidFill>
                  <a:srgbClr val="C00000"/>
                </a:solidFill>
              </a:rPr>
              <a:t>Publ</a:t>
            </a:r>
            <a:r>
              <a:rPr lang="de-DE" sz="1400" dirty="0" smtClean="0">
                <a:solidFill>
                  <a:srgbClr val="C00000"/>
                </a:solidFill>
              </a:rPr>
              <a:t>.-Projekte im Auge behalten werden:</a:t>
            </a:r>
            <a:r>
              <a:rPr lang="de-DE" sz="1400" baseline="0" dirty="0" smtClean="0">
                <a:solidFill>
                  <a:srgbClr val="C00000"/>
                </a:solidFill>
              </a:rPr>
              <a:t> </a:t>
            </a:r>
            <a:r>
              <a:rPr lang="de-DE" sz="1200" dirty="0" smtClean="0"/>
              <a:t/>
            </a:r>
            <a:br>
              <a:rPr lang="de-DE" sz="1200" dirty="0" smtClean="0"/>
            </a:br>
            <a:r>
              <a:rPr lang="de-DE" sz="1200" dirty="0" smtClean="0"/>
              <a:t>- Entspricht der Titel den veröffentlichten Förderbedingungen?</a:t>
            </a:r>
            <a:br>
              <a:rPr lang="de-DE" sz="1200" dirty="0" smtClean="0"/>
            </a:br>
            <a:r>
              <a:rPr lang="de-DE" sz="1200" dirty="0" smtClean="0"/>
              <a:t>- Entspricht die Online-Version den Kriterien für Open-Access-Monografien? (Link)</a:t>
            </a:r>
            <a:br>
              <a:rPr lang="de-DE" sz="1200" dirty="0" smtClean="0"/>
            </a:br>
            <a:r>
              <a:rPr lang="de-DE" sz="1200" dirty="0" smtClean="0"/>
              <a:t>- Zweitveröffentlichung auf dem</a:t>
            </a:r>
            <a:r>
              <a:rPr lang="de-DE" sz="1200" baseline="0" dirty="0" smtClean="0"/>
              <a:t> Repositorium</a:t>
            </a:r>
            <a:endParaRPr lang="de-DE" sz="1200" dirty="0" smtClean="0"/>
          </a:p>
          <a:p>
            <a:endParaRPr lang="de-DE" sz="1200" dirty="0" smtClean="0"/>
          </a:p>
          <a:p>
            <a:r>
              <a:rPr lang="de-DE" sz="1400" dirty="0" smtClean="0">
                <a:solidFill>
                  <a:srgbClr val="C00000"/>
                </a:solidFill>
              </a:rPr>
              <a:t>Die Förderung einer OA-Monografie ist ein langer Prozess</a:t>
            </a:r>
            <a:r>
              <a:rPr lang="de-DE" sz="1200" dirty="0" smtClean="0"/>
              <a:t/>
            </a:r>
            <a:br>
              <a:rPr lang="de-DE" sz="1200" dirty="0" smtClean="0"/>
            </a:br>
            <a:r>
              <a:rPr lang="de-DE" sz="1200" dirty="0" smtClean="0"/>
              <a:t>- Testphasen für einen Fonds sollten längere Zeiträume umfassen</a:t>
            </a:r>
          </a:p>
          <a:p>
            <a:endParaRPr lang="de-DE" dirty="0"/>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13</a:t>
            </a:fld>
            <a:endParaRPr lang="de-DE" altLang="de-DE"/>
          </a:p>
        </p:txBody>
      </p:sp>
    </p:spTree>
    <p:extLst>
      <p:ext uri="{BB962C8B-B14F-4D97-AF65-F5344CB8AC3E}">
        <p14:creationId xmlns:p14="http://schemas.microsoft.com/office/powerpoint/2010/main" val="1298923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14</a:t>
            </a:fld>
            <a:endParaRPr lang="de-DE" altLang="de-DE"/>
          </a:p>
        </p:txBody>
      </p:sp>
    </p:spTree>
    <p:extLst>
      <p:ext uri="{BB962C8B-B14F-4D97-AF65-F5344CB8AC3E}">
        <p14:creationId xmlns:p14="http://schemas.microsoft.com/office/powerpoint/2010/main" val="3205303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23350C-CB7D-426B-945C-0CE4D90D9B15}" type="slidenum">
              <a:rPr lang="de-DE" altLang="de-DE" smtClean="0"/>
              <a:pPr/>
              <a:t>15</a:t>
            </a:fld>
            <a:endParaRPr lang="de-DE" altLang="de-DE"/>
          </a:p>
        </p:txBody>
      </p:sp>
    </p:spTree>
    <p:extLst>
      <p:ext uri="{BB962C8B-B14F-4D97-AF65-F5344CB8AC3E}">
        <p14:creationId xmlns:p14="http://schemas.microsoft.com/office/powerpoint/2010/main" val="338775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Förderung von OA-Monografien -&gt; weitgehend unbekannter Acker</a:t>
            </a:r>
          </a:p>
          <a:p>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Open Access für Aufsätze wird allmählich zum Standard. Eine Transformation zu OA scheint möglich. Insbesondere die MINT/STM-Verlage haben ihre Geschäftsmodelle umgestellt oder tun es gerade. Ihre Existenz bleibt weitgehend ungefährdet. APC bis max. 2000 Euro haben sich bewährt. Wissenschaftsnahe Publikationsinfrastrukturen für Zeitschriften rechnen mit geringerer APC. Hybrid publizierte Aufsätze sollten mehr und mehr der Vergangenheit angehören, doppelte Förderung ist zu vermeiden. (DEAL?). </a:t>
            </a:r>
            <a:r>
              <a:rPr lang="de-DE" sz="1200" kern="1200" dirty="0" err="1" smtClean="0">
                <a:solidFill>
                  <a:schemeClr val="tx1"/>
                </a:solidFill>
                <a:effectLst/>
                <a:latin typeface="Arial" charset="0"/>
                <a:ea typeface="+mn-ea"/>
                <a:cs typeface="+mn-cs"/>
              </a:rPr>
              <a:t>Predatory</a:t>
            </a:r>
            <a:r>
              <a:rPr lang="de-DE" sz="1200" kern="1200" dirty="0" smtClean="0">
                <a:solidFill>
                  <a:schemeClr val="tx1"/>
                </a:solidFill>
                <a:effectLst/>
                <a:latin typeface="Arial" charset="0"/>
                <a:ea typeface="+mn-ea"/>
                <a:cs typeface="+mn-cs"/>
              </a:rPr>
              <a:t> Publisher versuchen, mit unseriösen Geschäftsmodellen auf den Zug aufzuspringen. Geistes- und Sozialwissenschaftliche Verlage sind zurückhaltender bei der Umstellung, für Autoren und Verlagen juristischer Zeitschriften scheint OA derzeit noch immer keine Option.</a:t>
            </a:r>
          </a:p>
          <a:p>
            <a:endParaRPr lang="de-DE" dirty="0"/>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2</a:t>
            </a:fld>
            <a:endParaRPr lang="de-DE" altLang="de-DE"/>
          </a:p>
        </p:txBody>
      </p:sp>
    </p:spTree>
    <p:extLst>
      <p:ext uri="{BB962C8B-B14F-4D97-AF65-F5344CB8AC3E}">
        <p14:creationId xmlns:p14="http://schemas.microsoft.com/office/powerpoint/2010/main" val="379272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sind die Förderkriterien für</a:t>
            </a:r>
            <a:r>
              <a:rPr lang="de-DE" baseline="0" dirty="0" smtClean="0"/>
              <a:t> den Publikationsfonds der TU Berlin, fast unverändert seit März 2018.</a:t>
            </a:r>
          </a:p>
          <a:p>
            <a:r>
              <a:rPr lang="de-DE" baseline="0" dirty="0" smtClean="0"/>
              <a:t>Unser Ziel war es, möglichst viel Open Access zu fördern, um möglichst viele Erfahrungen zu sammeln.</a:t>
            </a:r>
          </a:p>
          <a:p>
            <a:r>
              <a:rPr lang="de-DE" baseline="0" dirty="0" smtClean="0"/>
              <a:t>Eine Überarbeitung der Kriterien steht an.</a:t>
            </a:r>
          </a:p>
          <a:p>
            <a:endParaRPr lang="de-DE" baseline="0" dirty="0" smtClean="0"/>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3</a:t>
            </a:fld>
            <a:endParaRPr lang="de-DE" altLang="de-DE"/>
          </a:p>
        </p:txBody>
      </p:sp>
    </p:spTree>
    <p:extLst>
      <p:ext uri="{BB962C8B-B14F-4D97-AF65-F5344CB8AC3E}">
        <p14:creationId xmlns:p14="http://schemas.microsoft.com/office/powerpoint/2010/main" val="173491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paar dieser Erfahrungen möchte ich gern mit Ihnen teilen.</a:t>
            </a:r>
            <a:endParaRPr lang="de-DE" dirty="0"/>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4</a:t>
            </a:fld>
            <a:endParaRPr lang="de-DE" altLang="de-DE"/>
          </a:p>
        </p:txBody>
      </p:sp>
    </p:spTree>
    <p:extLst>
      <p:ext uri="{BB962C8B-B14F-4D97-AF65-F5344CB8AC3E}">
        <p14:creationId xmlns:p14="http://schemas.microsoft.com/office/powerpoint/2010/main" val="43590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solidFill>
                  <a:schemeClr val="bg1"/>
                </a:solidFill>
              </a:rPr>
              <a:t>Eine vertrauensvolle Zusammenarbeit mit den Verlagen ist Voraussetzung für die sinnvolle Förderung von Open Access für Monografien und Sammelbände.</a:t>
            </a:r>
          </a:p>
          <a:p>
            <a:pPr marL="285750" indent="-285750">
              <a:buFont typeface="Arial" panose="020B0604020202020204" pitchFamily="34" charset="0"/>
              <a:buChar char="•"/>
            </a:pPr>
            <a:r>
              <a:rPr lang="de-DE" sz="1200" kern="1200" dirty="0" smtClean="0">
                <a:solidFill>
                  <a:schemeClr val="tx1"/>
                </a:solidFill>
                <a:latin typeface="Arial" charset="0"/>
                <a:ea typeface="+mn-ea"/>
                <a:cs typeface="+mn-cs"/>
              </a:rPr>
              <a:t>Die Vielfalt der Verlagslandschaft ist ein hohes Gut, über 600 Verlage, deren Existenz uns am Herzen liegt.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kern="1200" dirty="0" smtClean="0">
                <a:solidFill>
                  <a:schemeClr val="tx1"/>
                </a:solidFill>
                <a:effectLst/>
                <a:latin typeface="Arial" charset="0"/>
                <a:ea typeface="+mn-ea"/>
                <a:cs typeface="+mn-cs"/>
              </a:rPr>
              <a:t>Wir arbeiten bei diesem Thema einerseits mit kleinen und mittelständischen Verlagen zusammen, andererseits haben wir es auch mit großen internationalen Verlagen zu tun.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kern="1200" dirty="0" smtClean="0">
                <a:solidFill>
                  <a:schemeClr val="tx1"/>
                </a:solidFill>
                <a:effectLst/>
                <a:latin typeface="Arial" charset="0"/>
                <a:ea typeface="+mn-ea"/>
                <a:cs typeface="+mn-cs"/>
              </a:rPr>
              <a:t>Verlage als Partner zu sehen, ist eine ungewohnte Denkweise für uns Bibliotheken.</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200" kern="1200" dirty="0" smtClean="0">
              <a:solidFill>
                <a:schemeClr val="tx1"/>
              </a:solidFill>
              <a:effectLst/>
              <a:latin typeface="Arial" charset="0"/>
              <a:ea typeface="+mn-ea"/>
              <a:cs typeface="+mn-cs"/>
            </a:endParaRPr>
          </a:p>
          <a:p>
            <a:pPr marL="285750" indent="-285750">
              <a:buFont typeface="Arial" panose="020B0604020202020204" pitchFamily="34" charset="0"/>
              <a:buChar char="•"/>
            </a:pPr>
            <a:r>
              <a:rPr lang="de-DE" sz="1200" dirty="0" smtClean="0">
                <a:solidFill>
                  <a:srgbClr val="000000"/>
                </a:solidFill>
                <a:ea typeface="Calibri" panose="020F0502020204030204" pitchFamily="34" charset="0"/>
                <a:cs typeface="Times New Roman" panose="02020603050405020304" pitchFamily="18" charset="0"/>
              </a:rPr>
              <a:t>Zum Selbstverständnis der (meisten) Monografien-Verlage gehört eine aktive Rolle in der Wissenschaftskommunikation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dirty="0" smtClean="0">
                <a:solidFill>
                  <a:srgbClr val="000000"/>
                </a:solidFill>
                <a:ea typeface="Calibri" panose="020F0502020204030204" pitchFamily="34" charset="0"/>
                <a:cs typeface="Times New Roman" panose="02020603050405020304" pitchFamily="18" charset="0"/>
              </a:rPr>
              <a:t>Sie pflegen in der Regel </a:t>
            </a:r>
            <a:r>
              <a:rPr lang="de-DE" sz="1200" kern="1200" dirty="0" smtClean="0">
                <a:solidFill>
                  <a:schemeClr val="tx1"/>
                </a:solidFill>
                <a:effectLst/>
                <a:latin typeface="Arial" charset="0"/>
                <a:ea typeface="+mn-ea"/>
                <a:cs typeface="+mn-cs"/>
              </a:rPr>
              <a:t>ein klares inhaltliches Profil</a:t>
            </a:r>
            <a:r>
              <a:rPr lang="de-DE" sz="1200" kern="1200" baseline="0" dirty="0" smtClean="0">
                <a:solidFill>
                  <a:schemeClr val="tx1"/>
                </a:solidFill>
                <a:effectLst/>
                <a:latin typeface="Arial" charset="0"/>
                <a:ea typeface="+mn-ea"/>
                <a:cs typeface="+mn-cs"/>
              </a:rPr>
              <a:t> und bemühen sich um ihre Autor*innen, fördern Wissenschaftler*innen.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200" dirty="0" smtClean="0">
              <a:solidFill>
                <a:srgbClr val="000000"/>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e-DE" sz="1200" kern="1200" dirty="0" smtClean="0">
                <a:solidFill>
                  <a:schemeClr val="tx1"/>
                </a:solidFill>
                <a:latin typeface="Arial" charset="0"/>
                <a:ea typeface="+mn-ea"/>
                <a:cs typeface="+mn-cs"/>
              </a:rPr>
              <a:t>Die Open-Access-Angebote sind von Verlag zu Verlag unterschiedlich. Es gibt keine Standards, es wird viel ausprobiert.</a:t>
            </a:r>
          </a:p>
          <a:p>
            <a:pPr marL="285750" indent="-285750">
              <a:buFont typeface="Arial" panose="020B0604020202020204" pitchFamily="34" charset="0"/>
              <a:buChar char="•"/>
            </a:pPr>
            <a:r>
              <a:rPr lang="de-DE" sz="1200" dirty="0" smtClean="0"/>
              <a:t>Die Kosten für die Services werden von den Verlagen ganz unterschiedlich kalkuliert – von bescheiden bis unverschämt.</a:t>
            </a:r>
          </a:p>
          <a:p>
            <a:pPr marL="285750" indent="-285750">
              <a:buFont typeface="Arial" panose="020B0604020202020204" pitchFamily="34" charset="0"/>
              <a:buChar char="•"/>
            </a:pPr>
            <a:r>
              <a:rPr lang="de-DE" sz="1200" dirty="0" smtClean="0"/>
              <a:t>Einige Verlage bemühen sich sehr um Kostentransparenz, bei anderen ist eine transparente Kalkulation schwer zu bekommen.</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dirty="0" smtClean="0"/>
              <a:t>Es bedarf einer engen Abstimmung mit jedem einzelnen Verlag, um die Förderbedingungen zu kommunizieren.</a:t>
            </a:r>
            <a:endParaRPr lang="de-DE" dirty="0" smtClean="0"/>
          </a:p>
          <a:p>
            <a:pPr marL="0" indent="0">
              <a:buFont typeface="Arial" panose="020B0604020202020204" pitchFamily="34" charset="0"/>
              <a:buNone/>
            </a:pPr>
            <a:r>
              <a:rPr lang="de-DE" sz="1200" dirty="0" smtClean="0"/>
              <a:t/>
            </a:r>
            <a:br>
              <a:rPr lang="de-DE" sz="1200" dirty="0" smtClean="0"/>
            </a:br>
            <a:endParaRPr lang="de-DE" sz="1200" dirty="0" smtClean="0"/>
          </a:p>
          <a:p>
            <a:pPr marL="0" indent="0">
              <a:buFont typeface="Arial" panose="020B0604020202020204" pitchFamily="34" charset="0"/>
              <a:buNone/>
            </a:pPr>
            <a:endParaRPr lang="de-DE" sz="1200" kern="1200" dirty="0" smtClean="0">
              <a:solidFill>
                <a:schemeClr val="tx1"/>
              </a:solidFill>
              <a:latin typeface="Arial" charset="0"/>
              <a:ea typeface="+mn-ea"/>
              <a:cs typeface="+mn-cs"/>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5</a:t>
            </a:fld>
            <a:endParaRPr lang="de-DE" altLang="de-DE"/>
          </a:p>
        </p:txBody>
      </p:sp>
    </p:spTree>
    <p:extLst>
      <p:ext uri="{BB962C8B-B14F-4D97-AF65-F5344CB8AC3E}">
        <p14:creationId xmlns:p14="http://schemas.microsoft.com/office/powerpoint/2010/main" val="321739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dirty="0" smtClean="0">
                <a:solidFill>
                  <a:srgbClr val="C00000"/>
                </a:solidFill>
              </a:rPr>
              <a:t>Wir stellen fest, dass die Förderung von OA-Monografien viel Geld kostet,</a:t>
            </a:r>
            <a:r>
              <a:rPr lang="de-DE" sz="1200" baseline="0" dirty="0" smtClean="0">
                <a:solidFill>
                  <a:srgbClr val="C00000"/>
                </a:solidFill>
              </a:rPr>
              <a:t> mehr als wir erwartet haben.</a:t>
            </a:r>
            <a:endParaRPr lang="de-DE" sz="1200" dirty="0" smtClean="0">
              <a:solidFill>
                <a:srgbClr val="C00000"/>
              </a:solidFill>
            </a:endParaRPr>
          </a:p>
          <a:p>
            <a:pPr marL="171450" indent="-171450">
              <a:buFont typeface="Arial" panose="020B0604020202020204" pitchFamily="34" charset="0"/>
              <a:buChar char="•"/>
            </a:pPr>
            <a:r>
              <a:rPr lang="de-DE" sz="1100" dirty="0" smtClean="0"/>
              <a:t>Wir fürchten Fortschreibung einer tradierten Gewinnerwartung </a:t>
            </a:r>
          </a:p>
          <a:p>
            <a:pPr marL="171450" indent="-171450">
              <a:buFont typeface="Arial" panose="020B0604020202020204" pitchFamily="34" charset="0"/>
              <a:buChar char="•"/>
            </a:pPr>
            <a:r>
              <a:rPr lang="de-DE" sz="1100" dirty="0" smtClean="0"/>
              <a:t>Verlag: „Es geht nicht um Feilschen, es geht um reelle Kosten.“</a:t>
            </a:r>
          </a:p>
          <a:p>
            <a:pPr marL="171450" indent="-171450">
              <a:buFont typeface="Arial" panose="020B0604020202020204" pitchFamily="34" charset="0"/>
              <a:buChar char="•"/>
            </a:pPr>
            <a:r>
              <a:rPr lang="de-DE" sz="1100" dirty="0" smtClean="0"/>
              <a:t>Anspruch der Verlage: gute Qualität, gutes Marketing, editorische Einbettung, sehr gute Betreuung, parallel wertiges Buch, das sich aus den Printeinnahmen finanziert, Plattform für sehr gute Sichtbarkeit der Autor*innen</a:t>
            </a:r>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6</a:t>
            </a:fld>
            <a:endParaRPr lang="de-DE" altLang="de-DE"/>
          </a:p>
        </p:txBody>
      </p:sp>
    </p:spTree>
    <p:extLst>
      <p:ext uri="{BB962C8B-B14F-4D97-AF65-F5344CB8AC3E}">
        <p14:creationId xmlns:p14="http://schemas.microsoft.com/office/powerpoint/2010/main" val="366634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chemeClr val="bg1"/>
                </a:solidFill>
              </a:rPr>
              <a:t>Das Portfolio eines Monografien-Verlages setzt sich zusammen aus Spitzentiteln und Titeln mit geringer Absatzerwartung.</a:t>
            </a:r>
          </a:p>
          <a:p>
            <a:endParaRPr lang="de-DE" sz="1200" u="sng" kern="1200" dirty="0" smtClean="0">
              <a:solidFill>
                <a:schemeClr val="tx1"/>
              </a:solidFill>
              <a:latin typeface="Arial" charset="0"/>
              <a:ea typeface="+mn-ea"/>
              <a:cs typeface="+mn-cs"/>
            </a:endParaRPr>
          </a:p>
          <a:p>
            <a:r>
              <a:rPr lang="de-DE" sz="1200" u="sng" kern="1200" dirty="0" smtClean="0">
                <a:solidFill>
                  <a:schemeClr val="tx1"/>
                </a:solidFill>
                <a:latin typeface="Arial" charset="0"/>
                <a:ea typeface="+mn-ea"/>
                <a:cs typeface="+mn-cs"/>
              </a:rPr>
              <a:t>Spitzentitel</a:t>
            </a:r>
            <a:r>
              <a:rPr lang="de-DE" sz="1200" kern="1200" dirty="0" smtClean="0">
                <a:solidFill>
                  <a:schemeClr val="tx1"/>
                </a:solidFill>
                <a:latin typeface="Arial" charset="0"/>
                <a:ea typeface="+mn-ea"/>
                <a:cs typeface="+mn-cs"/>
              </a:rPr>
              <a:t>: Hochwertige Lehrbücher, Kompendien, Sammelbände, Grundlagenwerke </a:t>
            </a:r>
            <a:br>
              <a:rPr lang="de-DE" sz="1200" kern="1200" dirty="0" smtClean="0">
                <a:solidFill>
                  <a:schemeClr val="tx1"/>
                </a:solidFill>
                <a:latin typeface="Arial" charset="0"/>
                <a:ea typeface="+mn-ea"/>
                <a:cs typeface="+mn-cs"/>
              </a:rPr>
            </a:br>
            <a:r>
              <a:rPr lang="de-DE" sz="1200" kern="1200" dirty="0" smtClean="0">
                <a:solidFill>
                  <a:schemeClr val="tx1"/>
                </a:solidFill>
                <a:latin typeface="Arial" charset="0"/>
                <a:ea typeface="+mn-ea"/>
                <a:cs typeface="+mn-cs"/>
              </a:rPr>
              <a:t>… bedürfen eines größeren verlegerischen Risikos und brauchen mehr Service.</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 bei gutem Absatz finanzieren sie andere Titel mit und sichern so die Existenz der Verlage. </a:t>
            </a:r>
            <a:endParaRPr lang="de-DE" dirty="0" smtClean="0"/>
          </a:p>
          <a:p>
            <a:endParaRPr lang="de-DE" sz="1200" kern="1200" dirty="0" smtClean="0">
              <a:solidFill>
                <a:schemeClr val="tx1"/>
              </a:solidFill>
              <a:latin typeface="Arial" charset="0"/>
              <a:ea typeface="+mn-ea"/>
              <a:cs typeface="+mn-cs"/>
            </a:endParaRPr>
          </a:p>
          <a:p>
            <a:r>
              <a:rPr lang="de-DE" sz="1200" u="sng" kern="1200" dirty="0" smtClean="0">
                <a:solidFill>
                  <a:schemeClr val="tx1"/>
                </a:solidFill>
                <a:latin typeface="Arial" charset="0"/>
                <a:ea typeface="+mn-ea"/>
                <a:cs typeface="+mn-cs"/>
              </a:rPr>
              <a:t>Titel mit geringer Absatzerwartung</a:t>
            </a:r>
            <a:r>
              <a:rPr lang="de-DE" sz="1200" kern="1200" dirty="0" smtClean="0">
                <a:solidFill>
                  <a:schemeClr val="tx1"/>
                </a:solidFill>
                <a:latin typeface="Arial" charset="0"/>
                <a:ea typeface="+mn-ea"/>
                <a:cs typeface="+mn-cs"/>
              </a:rPr>
              <a:t>: Dissertationen, Reports, Abhandlungen</a:t>
            </a:r>
          </a:p>
          <a:p>
            <a:r>
              <a:rPr lang="de-DE" sz="1200" kern="1200" dirty="0" smtClean="0">
                <a:solidFill>
                  <a:schemeClr val="tx1"/>
                </a:solidFill>
                <a:latin typeface="Arial" charset="0"/>
                <a:ea typeface="+mn-ea"/>
                <a:cs typeface="+mn-cs"/>
              </a:rPr>
              <a:t>… sind nicht gewinnträchtig</a:t>
            </a:r>
            <a:br>
              <a:rPr lang="de-DE" sz="1200" kern="1200" dirty="0" smtClean="0">
                <a:solidFill>
                  <a:schemeClr val="tx1"/>
                </a:solidFill>
                <a:latin typeface="Arial" charset="0"/>
                <a:ea typeface="+mn-ea"/>
                <a:cs typeface="+mn-cs"/>
              </a:rPr>
            </a:br>
            <a:r>
              <a:rPr lang="de-DE" sz="1200" kern="1200" dirty="0" smtClean="0">
                <a:solidFill>
                  <a:schemeClr val="tx1"/>
                </a:solidFill>
                <a:latin typeface="Arial" charset="0"/>
                <a:ea typeface="+mn-ea"/>
                <a:cs typeface="+mn-cs"/>
              </a:rPr>
              <a:t>… dienen bestenfalls der Schärfung des Verlagsprofils. </a:t>
            </a:r>
            <a:br>
              <a:rPr lang="de-DE" sz="1200" kern="1200" dirty="0" smtClean="0">
                <a:solidFill>
                  <a:schemeClr val="tx1"/>
                </a:solidFill>
                <a:latin typeface="Arial" charset="0"/>
                <a:ea typeface="+mn-ea"/>
                <a:cs typeface="+mn-cs"/>
              </a:rPr>
            </a:br>
            <a:r>
              <a:rPr lang="de-DE" sz="1200" kern="1200" dirty="0" smtClean="0">
                <a:solidFill>
                  <a:schemeClr val="tx1"/>
                </a:solidFill>
                <a:latin typeface="Arial" charset="0"/>
                <a:ea typeface="+mn-ea"/>
                <a:cs typeface="+mn-cs"/>
              </a:rPr>
              <a:t>… werden auf die „schwarze Null“ kalkuliert</a:t>
            </a:r>
          </a:p>
          <a:p>
            <a:r>
              <a:rPr lang="de-DE" sz="1200" kern="1200" dirty="0" smtClean="0">
                <a:solidFill>
                  <a:schemeClr val="tx1"/>
                </a:solidFill>
                <a:latin typeface="Arial" charset="0"/>
                <a:ea typeface="+mn-ea"/>
                <a:cs typeface="+mn-cs"/>
              </a:rPr>
              <a:t>… </a:t>
            </a:r>
            <a:r>
              <a:rPr lang="de-DE" sz="1200" kern="1200" dirty="0" smtClean="0">
                <a:solidFill>
                  <a:schemeClr val="tx1"/>
                </a:solidFill>
                <a:effectLst/>
                <a:latin typeface="Arial" charset="0"/>
                <a:ea typeface="+mn-ea"/>
                <a:cs typeface="+mn-cs"/>
              </a:rPr>
              <a:t>Die Verlage finanzieren sie klassisch durch Druckkostenzuschüsse oder/und(!) – neu – aus Geldern aus den OA-Fonds der öffentlichen Hand.</a:t>
            </a:r>
            <a:r>
              <a:rPr lang="de-DE" sz="1200" kern="1200" dirty="0" smtClean="0">
                <a:solidFill>
                  <a:schemeClr val="tx1"/>
                </a:solidFill>
                <a:latin typeface="Arial" charset="0"/>
                <a:ea typeface="+mn-ea"/>
                <a:cs typeface="+mn-cs"/>
              </a:rPr>
              <a:t/>
            </a:r>
            <a:br>
              <a:rPr lang="de-DE" sz="1200" kern="1200" dirty="0" smtClean="0">
                <a:solidFill>
                  <a:schemeClr val="tx1"/>
                </a:solidFill>
                <a:latin typeface="Arial" charset="0"/>
                <a:ea typeface="+mn-ea"/>
                <a:cs typeface="+mn-cs"/>
              </a:rPr>
            </a:br>
            <a:r>
              <a:rPr lang="de-DE" sz="1200" kern="1200" dirty="0" smtClean="0">
                <a:solidFill>
                  <a:schemeClr val="tx1"/>
                </a:solidFill>
                <a:latin typeface="Arial" charset="0"/>
                <a:ea typeface="+mn-ea"/>
                <a:cs typeface="+mn-cs"/>
              </a:rPr>
              <a:t>… Da </a:t>
            </a:r>
            <a:r>
              <a:rPr lang="de-DE" sz="1200" kern="1200" baseline="0" dirty="0" smtClean="0">
                <a:solidFill>
                  <a:schemeClr val="tx1"/>
                </a:solidFill>
                <a:latin typeface="Arial" charset="0"/>
                <a:ea typeface="+mn-ea"/>
                <a:cs typeface="+mn-cs"/>
              </a:rPr>
              <a:t>Verkaufserlöse in nennenswerter Höhe nicht erwartet werden, ist es d</a:t>
            </a:r>
            <a:r>
              <a:rPr lang="de-DE" sz="1200" kern="1200" dirty="0" smtClean="0">
                <a:solidFill>
                  <a:schemeClr val="tx1"/>
                </a:solidFill>
                <a:effectLst/>
                <a:latin typeface="Arial" charset="0"/>
                <a:ea typeface="+mn-ea"/>
                <a:cs typeface="+mn-cs"/>
              </a:rPr>
              <a:t>en Verlagen weitgehend gleich, ob sie OA erscheinen oder Print on Demand. </a:t>
            </a:r>
          </a:p>
          <a:p>
            <a:endParaRPr lang="de-DE" sz="1200" kern="1200" dirty="0" smtClean="0">
              <a:solidFill>
                <a:schemeClr val="tx1"/>
              </a:solidFill>
              <a:latin typeface="Arial" charset="0"/>
              <a:ea typeface="+mn-ea"/>
              <a:cs typeface="+mn-cs"/>
            </a:endParaRPr>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7</a:t>
            </a:fld>
            <a:endParaRPr lang="de-DE" altLang="de-DE"/>
          </a:p>
        </p:txBody>
      </p:sp>
    </p:spTree>
    <p:extLst>
      <p:ext uri="{BB962C8B-B14F-4D97-AF65-F5344CB8AC3E}">
        <p14:creationId xmlns:p14="http://schemas.microsoft.com/office/powerpoint/2010/main" val="253776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solidFill>
                  <a:schemeClr val="bg1"/>
                </a:solidFill>
              </a:rPr>
              <a:t>Dissertationen und wissenschaftsberichtende Formate gehören auf die Repositorien</a:t>
            </a:r>
            <a:r>
              <a:rPr lang="de-DE" sz="1400" dirty="0" smtClean="0">
                <a:solidFill>
                  <a:schemeClr val="bg1"/>
                </a:solidFill>
              </a:rPr>
              <a:t> </a:t>
            </a:r>
            <a:br>
              <a:rPr lang="de-DE" sz="1400" dirty="0" smtClean="0">
                <a:solidFill>
                  <a:schemeClr val="bg1"/>
                </a:solidFill>
              </a:rPr>
            </a:br>
            <a:r>
              <a:rPr lang="de-DE" sz="1100" dirty="0" smtClean="0">
                <a:solidFill>
                  <a:schemeClr val="bg1"/>
                </a:solidFill>
              </a:rPr>
              <a:t>(und ggf. in die Open-Access-Universitätsverlage). </a:t>
            </a:r>
          </a:p>
          <a:p>
            <a:pPr marL="0" indent="0">
              <a:buFont typeface="Arial" panose="020B0604020202020204" pitchFamily="34" charset="0"/>
              <a:buNone/>
            </a:pPr>
            <a:endParaRPr lang="de-DE" sz="1200" kern="1200" dirty="0" smtClean="0">
              <a:solidFill>
                <a:schemeClr val="tx1"/>
              </a:solidFill>
              <a:latin typeface="Arial" charset="0"/>
              <a:ea typeface="+mn-ea"/>
              <a:cs typeface="+mn-cs"/>
            </a:endParaRPr>
          </a:p>
          <a:p>
            <a:pPr marL="171450" indent="-171450">
              <a:buFont typeface="Arial" panose="020B0604020202020204" pitchFamily="34" charset="0"/>
              <a:buChar char="•"/>
            </a:pPr>
            <a:r>
              <a:rPr lang="de-DE" sz="1200" kern="1200" dirty="0" smtClean="0">
                <a:solidFill>
                  <a:schemeClr val="tx1"/>
                </a:solidFill>
                <a:latin typeface="Arial" charset="0"/>
                <a:ea typeface="+mn-ea"/>
                <a:cs typeface="+mn-cs"/>
              </a:rPr>
              <a:t>Wenn OA für Dissertationen in der Regel nicht gefördert wird, fordert von der Wissenschaft ein Umdenken: In einigen Fachrichtungen spielt es traditionell eine große Rolle, in welchem Verlag eine Dissertation erscheint. </a:t>
            </a:r>
            <a:br>
              <a:rPr lang="de-DE" sz="1200" kern="1200" dirty="0" smtClean="0">
                <a:solidFill>
                  <a:schemeClr val="tx1"/>
                </a:solidFill>
                <a:latin typeface="Arial" charset="0"/>
                <a:ea typeface="+mn-ea"/>
                <a:cs typeface="+mn-cs"/>
              </a:rPr>
            </a:br>
            <a:r>
              <a:rPr lang="de-DE" sz="1200" kern="1200" dirty="0" smtClean="0">
                <a:solidFill>
                  <a:schemeClr val="tx1"/>
                </a:solidFill>
                <a:latin typeface="Arial" charset="0"/>
                <a:ea typeface="+mn-ea"/>
                <a:cs typeface="+mn-cs"/>
              </a:rPr>
              <a:t>Achtung: Auch hier ist der Verlagsname keine Garantie für Qualität!</a:t>
            </a:r>
          </a:p>
          <a:p>
            <a:endParaRPr lang="de-DE" sz="1200" kern="1200" dirty="0" smtClean="0">
              <a:solidFill>
                <a:schemeClr val="tx1"/>
              </a:solidFill>
              <a:latin typeface="Arial" charset="0"/>
              <a:ea typeface="+mn-ea"/>
              <a:cs typeface="+mn-cs"/>
            </a:endParaRPr>
          </a:p>
          <a:p>
            <a:pPr marL="171450" indent="-171450">
              <a:buFont typeface="Arial" panose="020B0604020202020204" pitchFamily="34" charset="0"/>
              <a:buChar char="•"/>
            </a:pPr>
            <a:r>
              <a:rPr lang="de-DE" sz="1200" kern="1200" dirty="0" smtClean="0">
                <a:solidFill>
                  <a:schemeClr val="tx1"/>
                </a:solidFill>
                <a:latin typeface="Arial" charset="0"/>
                <a:ea typeface="+mn-ea"/>
                <a:cs typeface="+mn-cs"/>
              </a:rPr>
              <a:t>Einige Verlage setzen auf Masse bei minimalem Service und extrem hohen Buchpreisen. </a:t>
            </a:r>
            <a:br>
              <a:rPr lang="de-DE" sz="1200" kern="1200" dirty="0" smtClean="0">
                <a:solidFill>
                  <a:schemeClr val="tx1"/>
                </a:solidFill>
                <a:latin typeface="Arial" charset="0"/>
                <a:ea typeface="+mn-ea"/>
                <a:cs typeface="+mn-cs"/>
              </a:rPr>
            </a:br>
            <a:r>
              <a:rPr lang="de-DE" sz="1200" kern="1200" dirty="0" smtClean="0">
                <a:solidFill>
                  <a:schemeClr val="tx1"/>
                </a:solidFill>
                <a:latin typeface="Arial" charset="0"/>
                <a:ea typeface="+mn-ea"/>
                <a:cs typeface="+mn-cs"/>
              </a:rPr>
              <a:t>Achtung: Auch hier sind </a:t>
            </a:r>
            <a:r>
              <a:rPr lang="de-DE" sz="1200" kern="1200" dirty="0" err="1" smtClean="0">
                <a:solidFill>
                  <a:schemeClr val="tx1"/>
                </a:solidFill>
                <a:latin typeface="Arial" charset="0"/>
                <a:ea typeface="+mn-ea"/>
                <a:cs typeface="+mn-cs"/>
              </a:rPr>
              <a:t>Predatory</a:t>
            </a:r>
            <a:r>
              <a:rPr lang="de-DE" sz="1200" kern="1200" dirty="0" smtClean="0">
                <a:solidFill>
                  <a:schemeClr val="tx1"/>
                </a:solidFill>
                <a:latin typeface="Arial" charset="0"/>
                <a:ea typeface="+mn-ea"/>
                <a:cs typeface="+mn-cs"/>
              </a:rPr>
              <a:t> Publishers unterwegs!</a:t>
            </a:r>
          </a:p>
          <a:p>
            <a:endParaRPr lang="de-DE" sz="1200" kern="1200" dirty="0" smtClean="0">
              <a:solidFill>
                <a:schemeClr val="tx1"/>
              </a:solidFill>
              <a:latin typeface="Arial" charset="0"/>
              <a:ea typeface="+mn-ea"/>
              <a:cs typeface="+mn-cs"/>
            </a:endParaRPr>
          </a:p>
          <a:p>
            <a:pPr marL="171450" indent="-171450">
              <a:buFont typeface="Arial" panose="020B0604020202020204" pitchFamily="34" charset="0"/>
              <a:buChar char="•"/>
            </a:pPr>
            <a:r>
              <a:rPr lang="de-DE" sz="1200" kern="1200" dirty="0" smtClean="0">
                <a:solidFill>
                  <a:schemeClr val="tx1"/>
                </a:solidFill>
                <a:latin typeface="Arial" charset="0"/>
                <a:ea typeface="+mn-ea"/>
                <a:cs typeface="+mn-cs"/>
              </a:rPr>
              <a:t>Einige Verlage bieten in ihren E-Book-Paketen u.a. Dissertationen an, die von den UBs teuer zurückgekauft werden. </a:t>
            </a:r>
            <a:br>
              <a:rPr lang="de-DE" sz="1200" kern="1200" dirty="0" smtClean="0">
                <a:solidFill>
                  <a:schemeClr val="tx1"/>
                </a:solidFill>
                <a:latin typeface="Arial" charset="0"/>
                <a:ea typeface="+mn-ea"/>
                <a:cs typeface="+mn-cs"/>
              </a:rPr>
            </a:br>
            <a:r>
              <a:rPr lang="de-DE" sz="1200" kern="1200" dirty="0" smtClean="0">
                <a:solidFill>
                  <a:schemeClr val="tx1"/>
                </a:solidFill>
                <a:latin typeface="Arial" charset="0"/>
                <a:ea typeface="+mn-ea"/>
                <a:cs typeface="+mn-cs"/>
              </a:rPr>
              <a:t>Achtung: Double </a:t>
            </a:r>
            <a:r>
              <a:rPr lang="de-DE" sz="1200" kern="1200" dirty="0" err="1" smtClean="0">
                <a:solidFill>
                  <a:schemeClr val="tx1"/>
                </a:solidFill>
                <a:latin typeface="Arial" charset="0"/>
                <a:ea typeface="+mn-ea"/>
                <a:cs typeface="+mn-cs"/>
              </a:rPr>
              <a:t>Dipping</a:t>
            </a:r>
            <a:r>
              <a:rPr lang="de-DE" sz="1200" kern="1200" dirty="0" smtClean="0">
                <a:solidFill>
                  <a:schemeClr val="tx1"/>
                </a:solidFill>
                <a:latin typeface="Arial"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200" kern="1200" dirty="0" smtClean="0">
              <a:solidFill>
                <a:schemeClr val="tx1"/>
              </a:solidFill>
              <a:latin typeface="Arial"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8</a:t>
            </a:fld>
            <a:endParaRPr lang="de-DE" altLang="de-DE"/>
          </a:p>
        </p:txBody>
      </p:sp>
    </p:spTree>
    <p:extLst>
      <p:ext uri="{BB962C8B-B14F-4D97-AF65-F5344CB8AC3E}">
        <p14:creationId xmlns:p14="http://schemas.microsoft.com/office/powerpoint/2010/main" val="170522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200" dirty="0" smtClean="0">
                <a:solidFill>
                  <a:schemeClr val="bg1"/>
                </a:solidFill>
              </a:rPr>
              <a:t>Monografien-Publikationsfonds sollten statt dessen Open Access für </a:t>
            </a:r>
            <a:r>
              <a:rPr lang="de-DE" sz="1200" kern="1200" dirty="0" smtClean="0">
                <a:solidFill>
                  <a:schemeClr val="tx1"/>
                </a:solidFill>
                <a:latin typeface="Arial" charset="0"/>
                <a:ea typeface="+mn-ea"/>
                <a:cs typeface="+mn-cs"/>
              </a:rPr>
              <a:t>hochwertige Lehrbücher, Kompendien, Sammelbände, Grundlagenwerke </a:t>
            </a:r>
            <a:r>
              <a:rPr lang="de-DE" sz="1200" dirty="0" smtClean="0">
                <a:solidFill>
                  <a:schemeClr val="bg1"/>
                </a:solidFill>
              </a:rPr>
              <a:t>ermöglichen.</a:t>
            </a:r>
          </a:p>
          <a:p>
            <a:pPr marL="171450" indent="-171450">
              <a:buFont typeface="Arial" panose="020B0604020202020204" pitchFamily="34" charset="0"/>
              <a:buChar char="•"/>
            </a:pPr>
            <a:r>
              <a:rPr lang="de-DE" sz="1200" kern="1200" dirty="0" smtClean="0">
                <a:solidFill>
                  <a:schemeClr val="tx1"/>
                </a:solidFill>
                <a:latin typeface="Arial" charset="0"/>
                <a:ea typeface="+mn-ea"/>
                <a:cs typeface="+mn-cs"/>
              </a:rPr>
              <a:t>Die Spitzentitel aber versprechen den Verlagen einen guten Absatz und sichern so deren Existenz.</a:t>
            </a: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mn-cs"/>
              </a:rPr>
              <a:t>Bei Spitzentiteln stützt sich die Kalkulation bei vollem verlegerischen Risiko auf den erwarteten Absatz gedruckter Exemplare und als E-Book. </a:t>
            </a:r>
            <a:endParaRPr lang="de-DE" sz="1200" kern="1200" dirty="0" smtClean="0">
              <a:solidFill>
                <a:schemeClr val="tx1"/>
              </a:solidFill>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kern="1200" dirty="0" smtClean="0">
                <a:solidFill>
                  <a:schemeClr val="tx1"/>
                </a:solidFill>
                <a:latin typeface="Arial" charset="0"/>
                <a:ea typeface="+mn-ea"/>
                <a:cs typeface="+mn-cs"/>
              </a:rPr>
              <a:t>Hier liegt die Kalkulation für OA häufig berechtigterweise über unseren max. Fördergrenzen. (Notwendig: Geteilte Finanzierung, flexible Fördergrenzen …)</a:t>
            </a:r>
          </a:p>
          <a:p>
            <a:pPr marL="171450" indent="-171450">
              <a:buFont typeface="Arial" panose="020B0604020202020204" pitchFamily="34" charset="0"/>
              <a:buChar char="•"/>
            </a:pPr>
            <a:r>
              <a:rPr lang="de-DE" sz="1200" kern="1200" dirty="0" smtClean="0">
                <a:solidFill>
                  <a:schemeClr val="tx1"/>
                </a:solidFill>
                <a:latin typeface="Arial" charset="0"/>
                <a:ea typeface="+mn-ea"/>
                <a:cs typeface="+mn-cs"/>
              </a:rPr>
              <a:t>Um OA zu erreichen, wäre eine weitgehende Vollfinanzierung (Gemeinkosten, Beratung, Lektorat, Korrektorat, Satz, Marketing, Ausstattung) erforderlich. </a:t>
            </a: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mn-cs"/>
              </a:rPr>
              <a:t>Ob Vollfinanzierung mit dem Selbstverständnis der Verlage und deren Identifikation mit ihren Spitzentiteln vereinbar ist, bleibt offen.</a:t>
            </a:r>
          </a:p>
          <a:p>
            <a:pPr marL="171450" indent="-171450">
              <a:buFont typeface="Arial" panose="020B0604020202020204" pitchFamily="34" charset="0"/>
              <a:buChar char="•"/>
            </a:pPr>
            <a:endParaRPr lang="de-DE"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mn-cs"/>
              </a:rPr>
              <a:t>Druck- und Vertriebskosten würden aus OA-Mitteln allerdings nicht finanziert. E-Book-Einnahmen entfallen. Die Kalkulation der Höhe der Printauflage bliebe für die Verlage ein finanzielles Risiko, weil der Einfluss einer OA-Publikation auf den Absatz der parallelen Druckausgabe nicht zuverlässig kalkulierbar ist. </a:t>
            </a: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mn-cs"/>
              </a:rPr>
              <a:t>Durch gutes Marketing könnten Verlage evtl. von trotz oder wegen OA höher als erwartet ausfallenden Verkaufseinnahmen profitieren. </a:t>
            </a:r>
            <a:br>
              <a:rPr lang="de-DE" sz="1200" kern="1200" dirty="0" smtClean="0">
                <a:solidFill>
                  <a:schemeClr val="tx1"/>
                </a:solidFill>
                <a:effectLst/>
                <a:latin typeface="Arial" charset="0"/>
                <a:ea typeface="+mn-ea"/>
                <a:cs typeface="+mn-cs"/>
              </a:rPr>
            </a:br>
            <a:r>
              <a:rPr lang="de-DE" sz="1100" kern="1200" dirty="0" smtClean="0">
                <a:solidFill>
                  <a:schemeClr val="bg1">
                    <a:lumMod val="50000"/>
                  </a:schemeClr>
                </a:solidFill>
                <a:latin typeface="Arial" charset="0"/>
                <a:ea typeface="+mn-ea"/>
                <a:cs typeface="+mn-cs"/>
              </a:rPr>
              <a:t>Fragen:</a:t>
            </a:r>
            <a:br>
              <a:rPr lang="de-DE" sz="1100" kern="1200" dirty="0" smtClean="0">
                <a:solidFill>
                  <a:schemeClr val="bg1">
                    <a:lumMod val="50000"/>
                  </a:schemeClr>
                </a:solidFill>
                <a:latin typeface="Arial" charset="0"/>
                <a:ea typeface="+mn-ea"/>
                <a:cs typeface="+mn-cs"/>
              </a:rPr>
            </a:br>
            <a:r>
              <a:rPr lang="de-DE" sz="1100" dirty="0" smtClean="0">
                <a:solidFill>
                  <a:schemeClr val="bg1">
                    <a:lumMod val="50000"/>
                  </a:schemeClr>
                </a:solidFill>
              </a:rPr>
              <a:t>Was genau ist ein Spitzentitel? </a:t>
            </a:r>
            <a:br>
              <a:rPr lang="de-DE" sz="1100" dirty="0" smtClean="0">
                <a:solidFill>
                  <a:schemeClr val="bg1">
                    <a:lumMod val="50000"/>
                  </a:schemeClr>
                </a:solidFill>
              </a:rPr>
            </a:br>
            <a:r>
              <a:rPr lang="de-DE" sz="1100" kern="1200" dirty="0" smtClean="0">
                <a:solidFill>
                  <a:schemeClr val="bg1">
                    <a:lumMod val="50000"/>
                  </a:schemeClr>
                </a:solidFill>
                <a:latin typeface="Arial" charset="0"/>
                <a:ea typeface="+mn-ea"/>
                <a:cs typeface="+mn-cs"/>
              </a:rPr>
              <a:t>In welcher Höhe sollten Spitzentitel gefördert werden?</a:t>
            </a:r>
            <a:br>
              <a:rPr lang="de-DE" sz="1100" kern="1200" dirty="0" smtClean="0">
                <a:solidFill>
                  <a:schemeClr val="bg1">
                    <a:lumMod val="50000"/>
                  </a:schemeClr>
                </a:solidFill>
                <a:latin typeface="Arial" charset="0"/>
                <a:ea typeface="+mn-ea"/>
                <a:cs typeface="+mn-cs"/>
              </a:rPr>
            </a:br>
            <a:r>
              <a:rPr lang="de-DE" sz="1100" kern="1200" dirty="0" smtClean="0">
                <a:solidFill>
                  <a:schemeClr val="bg1">
                    <a:lumMod val="50000"/>
                  </a:schemeClr>
                </a:solidFill>
                <a:latin typeface="Arial" charset="0"/>
                <a:ea typeface="+mn-ea"/>
                <a:cs typeface="+mn-cs"/>
              </a:rPr>
              <a:t>Sollten sich Verlage um Förderung bewerben?</a:t>
            </a:r>
            <a:endParaRPr lang="de-DE" sz="1100" dirty="0" smtClean="0">
              <a:solidFill>
                <a:schemeClr val="bg1">
                  <a:lumMod val="50000"/>
                </a:schemeClr>
              </a:solidFill>
            </a:endParaRPr>
          </a:p>
        </p:txBody>
      </p:sp>
      <p:sp>
        <p:nvSpPr>
          <p:cNvPr id="4" name="Foliennummernplatzhalter 3"/>
          <p:cNvSpPr>
            <a:spLocks noGrp="1"/>
          </p:cNvSpPr>
          <p:nvPr>
            <p:ph type="sldNum" sz="quarter" idx="10"/>
          </p:nvPr>
        </p:nvSpPr>
        <p:spPr/>
        <p:txBody>
          <a:bodyPr/>
          <a:lstStyle/>
          <a:p>
            <a:pPr>
              <a:defRPr/>
            </a:pPr>
            <a:fld id="{D8B868DD-9B38-49A6-B41F-502E41A269EA}" type="slidenum">
              <a:rPr lang="de-DE" altLang="de-DE" smtClean="0"/>
              <a:pPr>
                <a:defRPr/>
              </a:pPr>
              <a:t>9</a:t>
            </a:fld>
            <a:endParaRPr lang="de-DE" altLang="de-DE"/>
          </a:p>
        </p:txBody>
      </p:sp>
    </p:spTree>
    <p:extLst>
      <p:ext uri="{BB962C8B-B14F-4D97-AF65-F5344CB8AC3E}">
        <p14:creationId xmlns:p14="http://schemas.microsoft.com/office/powerpoint/2010/main" val="1006313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8"/>
          <p:cNvSpPr>
            <a:spLocks noChangeShapeType="1"/>
          </p:cNvSpPr>
          <p:nvPr/>
        </p:nvSpPr>
        <p:spPr bwMode="auto">
          <a:xfrm>
            <a:off x="539750" y="6135688"/>
            <a:ext cx="8061325"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Picture 9" descr="TU_Logo_lang_RGB_rot_PPT-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40488" y="539750"/>
            <a:ext cx="2160587"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39750" y="4675585"/>
            <a:ext cx="8061325" cy="615553"/>
          </a:xfrm>
        </p:spPr>
        <p:txBody>
          <a:bodyPr>
            <a:spAutoFit/>
          </a:bodyPr>
          <a:lstStyle>
            <a:lvl1pPr>
              <a:lnSpc>
                <a:spcPts val="4800"/>
              </a:lnSpc>
              <a:defRPr/>
            </a:lvl1pPr>
          </a:lstStyle>
          <a:p>
            <a:pPr lvl="0"/>
            <a:r>
              <a:rPr lang="de-DE" altLang="de-DE" noProof="0" dirty="0" smtClean="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altLang="de-DE" noProof="0" smtClean="0"/>
              <a:t>Formatvorlage des Untertitelmasters durch Klicken bearbeiten</a:t>
            </a:r>
          </a:p>
        </p:txBody>
      </p:sp>
    </p:spTree>
    <p:extLst>
      <p:ext uri="{BB962C8B-B14F-4D97-AF65-F5344CB8AC3E}">
        <p14:creationId xmlns:p14="http://schemas.microsoft.com/office/powerpoint/2010/main" val="300257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6" name="Rectangle 6"/>
          <p:cNvSpPr>
            <a:spLocks noGrp="1" noChangeArrowheads="1"/>
          </p:cNvSpPr>
          <p:nvPr>
            <p:ph type="sldNum" sz="quarter" idx="11"/>
          </p:nvPr>
        </p:nvSpPr>
        <p:spPr>
          <a:ln/>
        </p:spPr>
        <p:txBody>
          <a:bodyPr/>
          <a:lstStyle>
            <a:lvl1pPr>
              <a:defRPr/>
            </a:lvl1pPr>
          </a:lstStyle>
          <a:p>
            <a:pPr>
              <a:defRPr/>
            </a:pPr>
            <a:r>
              <a:rPr lang="de-DE" altLang="de-DE"/>
              <a:t>Seite </a:t>
            </a:r>
            <a:fld id="{CFEF1368-369F-4114-B892-AA7FEF8F5482}" type="slidenum">
              <a:rPr lang="de-DE" altLang="de-DE"/>
              <a:pPr>
                <a:defRPr/>
              </a:pPr>
              <a:t>‹Nr.›</a:t>
            </a:fld>
            <a:endParaRPr lang="de-DE" altLang="de-DE"/>
          </a:p>
        </p:txBody>
      </p:sp>
    </p:spTree>
    <p:extLst>
      <p:ext uri="{BB962C8B-B14F-4D97-AF65-F5344CB8AC3E}">
        <p14:creationId xmlns:p14="http://schemas.microsoft.com/office/powerpoint/2010/main" val="281066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5" name="Rectangle 6"/>
          <p:cNvSpPr>
            <a:spLocks noGrp="1" noChangeArrowheads="1"/>
          </p:cNvSpPr>
          <p:nvPr>
            <p:ph type="sldNum" sz="quarter" idx="11"/>
          </p:nvPr>
        </p:nvSpPr>
        <p:spPr>
          <a:ln/>
        </p:spPr>
        <p:txBody>
          <a:bodyPr/>
          <a:lstStyle>
            <a:lvl1pPr>
              <a:defRPr/>
            </a:lvl1pPr>
          </a:lstStyle>
          <a:p>
            <a:pPr>
              <a:defRPr/>
            </a:pPr>
            <a:r>
              <a:rPr lang="de-DE" altLang="de-DE"/>
              <a:t>Seite </a:t>
            </a:r>
            <a:fld id="{D12DA735-68A7-4E42-829B-B6053453E914}" type="slidenum">
              <a:rPr lang="de-DE" altLang="de-DE"/>
              <a:pPr>
                <a:defRPr/>
              </a:pPr>
              <a:t>‹Nr.›</a:t>
            </a:fld>
            <a:endParaRPr lang="de-DE" altLang="de-DE"/>
          </a:p>
        </p:txBody>
      </p:sp>
    </p:spTree>
    <p:extLst>
      <p:ext uri="{BB962C8B-B14F-4D97-AF65-F5344CB8AC3E}">
        <p14:creationId xmlns:p14="http://schemas.microsoft.com/office/powerpoint/2010/main" val="3370038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5" name="Rectangle 6"/>
          <p:cNvSpPr>
            <a:spLocks noGrp="1" noChangeArrowheads="1"/>
          </p:cNvSpPr>
          <p:nvPr>
            <p:ph type="sldNum" sz="quarter" idx="11"/>
          </p:nvPr>
        </p:nvSpPr>
        <p:spPr>
          <a:ln/>
        </p:spPr>
        <p:txBody>
          <a:bodyPr/>
          <a:lstStyle>
            <a:lvl1pPr>
              <a:defRPr/>
            </a:lvl1pPr>
          </a:lstStyle>
          <a:p>
            <a:pPr>
              <a:defRPr/>
            </a:pPr>
            <a:r>
              <a:rPr lang="de-DE" altLang="de-DE"/>
              <a:t>Seite </a:t>
            </a:r>
            <a:fld id="{62963555-FF89-4713-AD51-F1A5D8E33A4D}" type="slidenum">
              <a:rPr lang="de-DE" altLang="de-DE"/>
              <a:pPr>
                <a:defRPr/>
              </a:pPr>
              <a:t>‹Nr.›</a:t>
            </a:fld>
            <a:endParaRPr lang="de-DE" altLang="de-DE"/>
          </a:p>
        </p:txBody>
      </p:sp>
    </p:spTree>
    <p:extLst>
      <p:ext uri="{BB962C8B-B14F-4D97-AF65-F5344CB8AC3E}">
        <p14:creationId xmlns:p14="http://schemas.microsoft.com/office/powerpoint/2010/main" val="3555164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6" name="Foliennummernplatzhalter 5"/>
          <p:cNvSpPr>
            <a:spLocks noGrp="1"/>
          </p:cNvSpPr>
          <p:nvPr>
            <p:ph type="sldNum" sz="quarter" idx="12"/>
          </p:nvPr>
        </p:nvSpPr>
        <p:spPr/>
        <p:txBody>
          <a:bodyPr/>
          <a:lstStyle>
            <a:lvl1pPr>
              <a:defRPr/>
            </a:lvl1pPr>
          </a:lstStyle>
          <a:p>
            <a:pPr>
              <a:defRPr/>
            </a:pPr>
            <a:fld id="{F4F14ED3-9470-47F7-A014-CE65DB7DE98A}" type="slidenum">
              <a:rPr lang="de-DE"/>
              <a:pPr>
                <a:defRPr/>
              </a:pPr>
              <a:t>‹Nr.›</a:t>
            </a:fld>
            <a:endParaRPr lang="de-DE"/>
          </a:p>
        </p:txBody>
      </p:sp>
    </p:spTree>
    <p:extLst>
      <p:ext uri="{BB962C8B-B14F-4D97-AF65-F5344CB8AC3E}">
        <p14:creationId xmlns:p14="http://schemas.microsoft.com/office/powerpoint/2010/main" val="2603134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6" name="Foliennummernplatzhalter 5"/>
          <p:cNvSpPr>
            <a:spLocks noGrp="1"/>
          </p:cNvSpPr>
          <p:nvPr>
            <p:ph type="sldNum" sz="quarter" idx="12"/>
          </p:nvPr>
        </p:nvSpPr>
        <p:spPr/>
        <p:txBody>
          <a:bodyPr/>
          <a:lstStyle>
            <a:lvl1pPr>
              <a:defRPr/>
            </a:lvl1pPr>
          </a:lstStyle>
          <a:p>
            <a:pPr>
              <a:defRPr/>
            </a:pPr>
            <a:fld id="{3F927146-E9F0-4B7B-B8C2-C868AFCF7DCA}" type="slidenum">
              <a:rPr lang="de-DE"/>
              <a:pPr>
                <a:defRPr/>
              </a:pPr>
              <a:t>‹Nr.›</a:t>
            </a:fld>
            <a:endParaRPr lang="de-DE"/>
          </a:p>
        </p:txBody>
      </p:sp>
    </p:spTree>
    <p:extLst>
      <p:ext uri="{BB962C8B-B14F-4D97-AF65-F5344CB8AC3E}">
        <p14:creationId xmlns:p14="http://schemas.microsoft.com/office/powerpoint/2010/main" val="366292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6" name="Foliennummernplatzhalter 5"/>
          <p:cNvSpPr>
            <a:spLocks noGrp="1"/>
          </p:cNvSpPr>
          <p:nvPr>
            <p:ph type="sldNum" sz="quarter" idx="12"/>
          </p:nvPr>
        </p:nvSpPr>
        <p:spPr/>
        <p:txBody>
          <a:bodyPr/>
          <a:lstStyle>
            <a:lvl1pPr>
              <a:defRPr/>
            </a:lvl1pPr>
          </a:lstStyle>
          <a:p>
            <a:pPr>
              <a:defRPr/>
            </a:pPr>
            <a:fld id="{0C37E189-AF4F-4616-8E9B-5E37A94B8ADF}" type="slidenum">
              <a:rPr lang="de-DE"/>
              <a:pPr>
                <a:defRPr/>
              </a:pPr>
              <a:t>‹Nr.›</a:t>
            </a:fld>
            <a:endParaRPr lang="de-DE"/>
          </a:p>
        </p:txBody>
      </p:sp>
    </p:spTree>
    <p:extLst>
      <p:ext uri="{BB962C8B-B14F-4D97-AF65-F5344CB8AC3E}">
        <p14:creationId xmlns:p14="http://schemas.microsoft.com/office/powerpoint/2010/main" val="3846284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7" name="Foliennummernplatzhalter 5"/>
          <p:cNvSpPr>
            <a:spLocks noGrp="1"/>
          </p:cNvSpPr>
          <p:nvPr>
            <p:ph type="sldNum" sz="quarter" idx="12"/>
          </p:nvPr>
        </p:nvSpPr>
        <p:spPr/>
        <p:txBody>
          <a:bodyPr/>
          <a:lstStyle>
            <a:lvl1pPr>
              <a:defRPr/>
            </a:lvl1pPr>
          </a:lstStyle>
          <a:p>
            <a:pPr>
              <a:defRPr/>
            </a:pPr>
            <a:fld id="{530A3C46-5E4E-444C-9BE3-70CE1C8D7D7B}" type="slidenum">
              <a:rPr lang="de-DE"/>
              <a:pPr>
                <a:defRPr/>
              </a:pPr>
              <a:t>‹Nr.›</a:t>
            </a:fld>
            <a:endParaRPr lang="de-DE"/>
          </a:p>
        </p:txBody>
      </p:sp>
    </p:spTree>
    <p:extLst>
      <p:ext uri="{BB962C8B-B14F-4D97-AF65-F5344CB8AC3E}">
        <p14:creationId xmlns:p14="http://schemas.microsoft.com/office/powerpoint/2010/main" val="4163225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9" name="Foliennummernplatzhalter 5"/>
          <p:cNvSpPr>
            <a:spLocks noGrp="1"/>
          </p:cNvSpPr>
          <p:nvPr>
            <p:ph type="sldNum" sz="quarter" idx="12"/>
          </p:nvPr>
        </p:nvSpPr>
        <p:spPr/>
        <p:txBody>
          <a:bodyPr/>
          <a:lstStyle>
            <a:lvl1pPr>
              <a:defRPr/>
            </a:lvl1pPr>
          </a:lstStyle>
          <a:p>
            <a:pPr>
              <a:defRPr/>
            </a:pPr>
            <a:fld id="{DD55CC9E-461F-4EE4-80B4-2B8F6B47208C}" type="slidenum">
              <a:rPr lang="de-DE"/>
              <a:pPr>
                <a:defRPr/>
              </a:pPr>
              <a:t>‹Nr.›</a:t>
            </a:fld>
            <a:endParaRPr lang="de-DE"/>
          </a:p>
        </p:txBody>
      </p:sp>
    </p:spTree>
    <p:extLst>
      <p:ext uri="{BB962C8B-B14F-4D97-AF65-F5344CB8AC3E}">
        <p14:creationId xmlns:p14="http://schemas.microsoft.com/office/powerpoint/2010/main" val="4005152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5" name="Foliennummernplatzhalter 5"/>
          <p:cNvSpPr>
            <a:spLocks noGrp="1"/>
          </p:cNvSpPr>
          <p:nvPr>
            <p:ph type="sldNum" sz="quarter" idx="12"/>
          </p:nvPr>
        </p:nvSpPr>
        <p:spPr/>
        <p:txBody>
          <a:bodyPr/>
          <a:lstStyle>
            <a:lvl1pPr>
              <a:defRPr/>
            </a:lvl1pPr>
          </a:lstStyle>
          <a:p>
            <a:pPr>
              <a:defRPr/>
            </a:pPr>
            <a:fld id="{C69C49ED-8F51-4470-BD5E-0958FE3D0093}" type="slidenum">
              <a:rPr lang="de-DE"/>
              <a:pPr>
                <a:defRPr/>
              </a:pPr>
              <a:t>‹Nr.›</a:t>
            </a:fld>
            <a:endParaRPr lang="de-DE"/>
          </a:p>
        </p:txBody>
      </p:sp>
    </p:spTree>
    <p:extLst>
      <p:ext uri="{BB962C8B-B14F-4D97-AF65-F5344CB8AC3E}">
        <p14:creationId xmlns:p14="http://schemas.microsoft.com/office/powerpoint/2010/main" val="1668408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4" name="Foliennummernplatzhalter 5"/>
          <p:cNvSpPr>
            <a:spLocks noGrp="1"/>
          </p:cNvSpPr>
          <p:nvPr>
            <p:ph type="sldNum" sz="quarter" idx="12"/>
          </p:nvPr>
        </p:nvSpPr>
        <p:spPr/>
        <p:txBody>
          <a:bodyPr/>
          <a:lstStyle>
            <a:lvl1pPr>
              <a:defRPr/>
            </a:lvl1pPr>
          </a:lstStyle>
          <a:p>
            <a:pPr>
              <a:defRPr/>
            </a:pPr>
            <a:fld id="{90D71F2E-AA03-4A08-A75F-FF4E470E2182}" type="slidenum">
              <a:rPr lang="de-DE"/>
              <a:pPr>
                <a:defRPr/>
              </a:pPr>
              <a:t>‹Nr.›</a:t>
            </a:fld>
            <a:endParaRPr lang="de-DE"/>
          </a:p>
        </p:txBody>
      </p:sp>
    </p:spTree>
    <p:extLst>
      <p:ext uri="{BB962C8B-B14F-4D97-AF65-F5344CB8AC3E}">
        <p14:creationId xmlns:p14="http://schemas.microsoft.com/office/powerpoint/2010/main" val="199812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4" name="Rectangle 6"/>
          <p:cNvSpPr>
            <a:spLocks noGrp="1" noChangeArrowheads="1"/>
          </p:cNvSpPr>
          <p:nvPr>
            <p:ph type="sldNum" sz="quarter" idx="11"/>
          </p:nvPr>
        </p:nvSpPr>
        <p:spPr>
          <a:ln/>
        </p:spPr>
        <p:txBody>
          <a:bodyPr/>
          <a:lstStyle>
            <a:lvl1pPr>
              <a:defRPr/>
            </a:lvl1pPr>
          </a:lstStyle>
          <a:p>
            <a:pPr>
              <a:defRPr/>
            </a:pPr>
            <a:r>
              <a:rPr lang="de-DE" altLang="de-DE"/>
              <a:t>Seite </a:t>
            </a:r>
            <a:fld id="{26243977-1855-4ECA-8AE6-2AC3C4A7F89C}" type="slidenum">
              <a:rPr lang="de-DE" altLang="de-DE"/>
              <a:pPr>
                <a:defRPr/>
              </a:pPr>
              <a:t>‹Nr.›</a:t>
            </a:fld>
            <a:endParaRPr lang="de-DE" altLang="de-DE"/>
          </a:p>
        </p:txBody>
      </p:sp>
    </p:spTree>
    <p:extLst>
      <p:ext uri="{BB962C8B-B14F-4D97-AF65-F5344CB8AC3E}">
        <p14:creationId xmlns:p14="http://schemas.microsoft.com/office/powerpoint/2010/main" val="2191723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7" name="Foliennummernplatzhalter 5"/>
          <p:cNvSpPr>
            <a:spLocks noGrp="1"/>
          </p:cNvSpPr>
          <p:nvPr>
            <p:ph type="sldNum" sz="quarter" idx="12"/>
          </p:nvPr>
        </p:nvSpPr>
        <p:spPr/>
        <p:txBody>
          <a:bodyPr/>
          <a:lstStyle>
            <a:lvl1pPr>
              <a:defRPr/>
            </a:lvl1pPr>
          </a:lstStyle>
          <a:p>
            <a:pPr>
              <a:defRPr/>
            </a:pPr>
            <a:fld id="{BC6202B3-666D-4F8A-9B33-8440A2B9F0C5}" type="slidenum">
              <a:rPr lang="de-DE"/>
              <a:pPr>
                <a:defRPr/>
              </a:pPr>
              <a:t>‹Nr.›</a:t>
            </a:fld>
            <a:endParaRPr lang="de-DE"/>
          </a:p>
        </p:txBody>
      </p:sp>
    </p:spTree>
    <p:extLst>
      <p:ext uri="{BB962C8B-B14F-4D97-AF65-F5344CB8AC3E}">
        <p14:creationId xmlns:p14="http://schemas.microsoft.com/office/powerpoint/2010/main" val="3891479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7" name="Foliennummernplatzhalter 5"/>
          <p:cNvSpPr>
            <a:spLocks noGrp="1"/>
          </p:cNvSpPr>
          <p:nvPr>
            <p:ph type="sldNum" sz="quarter" idx="12"/>
          </p:nvPr>
        </p:nvSpPr>
        <p:spPr/>
        <p:txBody>
          <a:bodyPr/>
          <a:lstStyle>
            <a:lvl1pPr>
              <a:defRPr/>
            </a:lvl1pPr>
          </a:lstStyle>
          <a:p>
            <a:pPr>
              <a:defRPr/>
            </a:pPr>
            <a:fld id="{9392494C-C4A3-4268-8886-9E13C4AE4754}" type="slidenum">
              <a:rPr lang="de-DE"/>
              <a:pPr>
                <a:defRPr/>
              </a:pPr>
              <a:t>‹Nr.›</a:t>
            </a:fld>
            <a:endParaRPr lang="de-DE"/>
          </a:p>
        </p:txBody>
      </p:sp>
    </p:spTree>
    <p:extLst>
      <p:ext uri="{BB962C8B-B14F-4D97-AF65-F5344CB8AC3E}">
        <p14:creationId xmlns:p14="http://schemas.microsoft.com/office/powerpoint/2010/main" val="214865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6" name="Foliennummernplatzhalter 5"/>
          <p:cNvSpPr>
            <a:spLocks noGrp="1"/>
          </p:cNvSpPr>
          <p:nvPr>
            <p:ph type="sldNum" sz="quarter" idx="12"/>
          </p:nvPr>
        </p:nvSpPr>
        <p:spPr/>
        <p:txBody>
          <a:bodyPr/>
          <a:lstStyle>
            <a:lvl1pPr>
              <a:defRPr/>
            </a:lvl1pPr>
          </a:lstStyle>
          <a:p>
            <a:pPr>
              <a:defRPr/>
            </a:pPr>
            <a:fld id="{2B7773F8-C61C-4B92-8A06-185B9A82C06C}" type="slidenum">
              <a:rPr lang="de-DE"/>
              <a:pPr>
                <a:defRPr/>
              </a:pPr>
              <a:t>‹Nr.›</a:t>
            </a:fld>
            <a:endParaRPr lang="de-DE"/>
          </a:p>
        </p:txBody>
      </p:sp>
    </p:spTree>
    <p:extLst>
      <p:ext uri="{BB962C8B-B14F-4D97-AF65-F5344CB8AC3E}">
        <p14:creationId xmlns:p14="http://schemas.microsoft.com/office/powerpoint/2010/main" val="1889710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smtClean="0"/>
              <a:t>bibliothekskongress 2019 |  dagmar schobert  | leipzig, 18.03.2019</a:t>
            </a:r>
            <a:endParaRPr lang="de-DE"/>
          </a:p>
        </p:txBody>
      </p:sp>
      <p:sp>
        <p:nvSpPr>
          <p:cNvPr id="6" name="Foliennummernplatzhalter 5"/>
          <p:cNvSpPr>
            <a:spLocks noGrp="1"/>
          </p:cNvSpPr>
          <p:nvPr>
            <p:ph type="sldNum" sz="quarter" idx="12"/>
          </p:nvPr>
        </p:nvSpPr>
        <p:spPr/>
        <p:txBody>
          <a:bodyPr/>
          <a:lstStyle>
            <a:lvl1pPr>
              <a:defRPr/>
            </a:lvl1pPr>
          </a:lstStyle>
          <a:p>
            <a:pPr>
              <a:defRPr/>
            </a:pPr>
            <a:fld id="{AA8DACC5-2D74-4D49-AF6C-4F42FDD2D7D0}" type="slidenum">
              <a:rPr lang="de-DE"/>
              <a:pPr>
                <a:defRPr/>
              </a:pPr>
              <a:t>‹Nr.›</a:t>
            </a:fld>
            <a:endParaRPr lang="de-DE"/>
          </a:p>
        </p:txBody>
      </p:sp>
    </p:spTree>
    <p:extLst>
      <p:ext uri="{BB962C8B-B14F-4D97-AF65-F5344CB8AC3E}">
        <p14:creationId xmlns:p14="http://schemas.microsoft.com/office/powerpoint/2010/main" val="210496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5" name="Rectangle 6"/>
          <p:cNvSpPr>
            <a:spLocks noGrp="1" noChangeArrowheads="1"/>
          </p:cNvSpPr>
          <p:nvPr>
            <p:ph type="sldNum" sz="quarter" idx="11"/>
          </p:nvPr>
        </p:nvSpPr>
        <p:spPr>
          <a:ln/>
        </p:spPr>
        <p:txBody>
          <a:bodyPr/>
          <a:lstStyle>
            <a:lvl1pPr>
              <a:defRPr/>
            </a:lvl1pPr>
          </a:lstStyle>
          <a:p>
            <a:pPr>
              <a:defRPr/>
            </a:pPr>
            <a:r>
              <a:rPr lang="de-DE" altLang="de-DE"/>
              <a:t>Seite </a:t>
            </a:r>
            <a:fld id="{CDE9E70D-C9A7-4254-8D7B-27056783BA53}" type="slidenum">
              <a:rPr lang="de-DE" altLang="de-DE"/>
              <a:pPr>
                <a:defRPr/>
              </a:pPr>
              <a:t>‹Nr.›</a:t>
            </a:fld>
            <a:endParaRPr lang="de-DE" altLang="de-DE"/>
          </a:p>
        </p:txBody>
      </p:sp>
    </p:spTree>
    <p:extLst>
      <p:ext uri="{BB962C8B-B14F-4D97-AF65-F5344CB8AC3E}">
        <p14:creationId xmlns:p14="http://schemas.microsoft.com/office/powerpoint/2010/main" val="9029235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lnSpc>
                <a:spcPts val="4800"/>
              </a:lnSpc>
              <a:defRPr sz="40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5" name="Rectangle 6"/>
          <p:cNvSpPr>
            <a:spLocks noGrp="1" noChangeArrowheads="1"/>
          </p:cNvSpPr>
          <p:nvPr>
            <p:ph type="sldNum" sz="quarter" idx="11"/>
          </p:nvPr>
        </p:nvSpPr>
        <p:spPr>
          <a:ln/>
        </p:spPr>
        <p:txBody>
          <a:bodyPr/>
          <a:lstStyle>
            <a:lvl1pPr>
              <a:defRPr/>
            </a:lvl1pPr>
          </a:lstStyle>
          <a:p>
            <a:pPr>
              <a:defRPr/>
            </a:pPr>
            <a:r>
              <a:rPr lang="de-DE" altLang="de-DE"/>
              <a:t>Seite </a:t>
            </a:r>
            <a:fld id="{312ADDD8-D2E5-40AE-8D15-79B8E5B22BB9}" type="slidenum">
              <a:rPr lang="de-DE" altLang="de-DE"/>
              <a:pPr>
                <a:defRPr/>
              </a:pPr>
              <a:t>‹Nr.›</a:t>
            </a:fld>
            <a:endParaRPr lang="de-DE" altLang="de-DE"/>
          </a:p>
        </p:txBody>
      </p:sp>
    </p:spTree>
    <p:extLst>
      <p:ext uri="{BB962C8B-B14F-4D97-AF65-F5344CB8AC3E}">
        <p14:creationId xmlns:p14="http://schemas.microsoft.com/office/powerpoint/2010/main" val="268179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1924050"/>
            <a:ext cx="3954463"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924050"/>
            <a:ext cx="3954462"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6" name="Rectangle 6"/>
          <p:cNvSpPr>
            <a:spLocks noGrp="1" noChangeArrowheads="1"/>
          </p:cNvSpPr>
          <p:nvPr>
            <p:ph type="sldNum" sz="quarter" idx="11"/>
          </p:nvPr>
        </p:nvSpPr>
        <p:spPr>
          <a:ln/>
        </p:spPr>
        <p:txBody>
          <a:bodyPr/>
          <a:lstStyle>
            <a:lvl1pPr>
              <a:defRPr/>
            </a:lvl1pPr>
          </a:lstStyle>
          <a:p>
            <a:pPr>
              <a:defRPr/>
            </a:pPr>
            <a:r>
              <a:rPr lang="de-DE" altLang="de-DE"/>
              <a:t>Seite </a:t>
            </a:r>
            <a:fld id="{1049384A-CF09-46FD-B594-53F31EDB80F1}" type="slidenum">
              <a:rPr lang="de-DE" altLang="de-DE"/>
              <a:pPr>
                <a:defRPr/>
              </a:pPr>
              <a:t>‹Nr.›</a:t>
            </a:fld>
            <a:endParaRPr lang="de-DE" altLang="de-DE"/>
          </a:p>
        </p:txBody>
      </p:sp>
    </p:spTree>
    <p:extLst>
      <p:ext uri="{BB962C8B-B14F-4D97-AF65-F5344CB8AC3E}">
        <p14:creationId xmlns:p14="http://schemas.microsoft.com/office/powerpoint/2010/main" val="387311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8" name="Rectangle 6"/>
          <p:cNvSpPr>
            <a:spLocks noGrp="1" noChangeArrowheads="1"/>
          </p:cNvSpPr>
          <p:nvPr>
            <p:ph type="sldNum" sz="quarter" idx="11"/>
          </p:nvPr>
        </p:nvSpPr>
        <p:spPr>
          <a:ln/>
        </p:spPr>
        <p:txBody>
          <a:bodyPr/>
          <a:lstStyle>
            <a:lvl1pPr>
              <a:defRPr/>
            </a:lvl1pPr>
          </a:lstStyle>
          <a:p>
            <a:pPr>
              <a:defRPr/>
            </a:pPr>
            <a:r>
              <a:rPr lang="de-DE" altLang="de-DE"/>
              <a:t>Seite </a:t>
            </a:r>
            <a:fld id="{3CAB7736-0EA0-4FD0-BAB2-EF608687F69A}" type="slidenum">
              <a:rPr lang="de-DE" altLang="de-DE"/>
              <a:pPr>
                <a:defRPr/>
              </a:pPr>
              <a:t>‹Nr.›</a:t>
            </a:fld>
            <a:endParaRPr lang="de-DE" altLang="de-DE"/>
          </a:p>
        </p:txBody>
      </p:sp>
    </p:spTree>
    <p:extLst>
      <p:ext uri="{BB962C8B-B14F-4D97-AF65-F5344CB8AC3E}">
        <p14:creationId xmlns:p14="http://schemas.microsoft.com/office/powerpoint/2010/main" val="66936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4" name="Rectangle 6"/>
          <p:cNvSpPr>
            <a:spLocks noGrp="1" noChangeArrowheads="1"/>
          </p:cNvSpPr>
          <p:nvPr>
            <p:ph type="sldNum" sz="quarter" idx="11"/>
          </p:nvPr>
        </p:nvSpPr>
        <p:spPr>
          <a:ln/>
        </p:spPr>
        <p:txBody>
          <a:bodyPr/>
          <a:lstStyle>
            <a:lvl1pPr>
              <a:defRPr/>
            </a:lvl1pPr>
          </a:lstStyle>
          <a:p>
            <a:pPr>
              <a:defRPr/>
            </a:pPr>
            <a:r>
              <a:rPr lang="de-DE" altLang="de-DE"/>
              <a:t>Seite </a:t>
            </a:r>
            <a:fld id="{955993E3-1E96-4078-8A6C-4DEE5A1E3078}" type="slidenum">
              <a:rPr lang="de-DE" altLang="de-DE"/>
              <a:pPr>
                <a:defRPr/>
              </a:pPr>
              <a:t>‹Nr.›</a:t>
            </a:fld>
            <a:endParaRPr lang="de-DE" altLang="de-DE"/>
          </a:p>
        </p:txBody>
      </p:sp>
    </p:spTree>
    <p:extLst>
      <p:ext uri="{BB962C8B-B14F-4D97-AF65-F5344CB8AC3E}">
        <p14:creationId xmlns:p14="http://schemas.microsoft.com/office/powerpoint/2010/main" val="343714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3" name="Rectangle 6"/>
          <p:cNvSpPr>
            <a:spLocks noGrp="1" noChangeArrowheads="1"/>
          </p:cNvSpPr>
          <p:nvPr>
            <p:ph type="sldNum" sz="quarter" idx="11"/>
          </p:nvPr>
        </p:nvSpPr>
        <p:spPr>
          <a:ln/>
        </p:spPr>
        <p:txBody>
          <a:bodyPr/>
          <a:lstStyle>
            <a:lvl1pPr>
              <a:defRPr/>
            </a:lvl1pPr>
          </a:lstStyle>
          <a:p>
            <a:pPr>
              <a:defRPr/>
            </a:pPr>
            <a:r>
              <a:rPr lang="de-DE" altLang="de-DE"/>
              <a:t>Seite </a:t>
            </a:r>
            <a:fld id="{D6C7BA23-DE52-435B-B836-D5D7CA047EC5}" type="slidenum">
              <a:rPr lang="de-DE" altLang="de-DE"/>
              <a:pPr>
                <a:defRPr/>
              </a:pPr>
              <a:t>‹Nr.›</a:t>
            </a:fld>
            <a:endParaRPr lang="de-DE" altLang="de-DE"/>
          </a:p>
        </p:txBody>
      </p:sp>
    </p:spTree>
    <p:extLst>
      <p:ext uri="{BB962C8B-B14F-4D97-AF65-F5344CB8AC3E}">
        <p14:creationId xmlns:p14="http://schemas.microsoft.com/office/powerpoint/2010/main" val="425225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smtClean="0"/>
              <a:t>bibliothekskongress 2019 |  dagmar schobert  | leipzig, 18.03.2019</a:t>
            </a:r>
            <a:endParaRPr lang="de-DE" altLang="de-DE" b="0"/>
          </a:p>
        </p:txBody>
      </p:sp>
      <p:sp>
        <p:nvSpPr>
          <p:cNvPr id="6" name="Rectangle 6"/>
          <p:cNvSpPr>
            <a:spLocks noGrp="1" noChangeArrowheads="1"/>
          </p:cNvSpPr>
          <p:nvPr>
            <p:ph type="sldNum" sz="quarter" idx="11"/>
          </p:nvPr>
        </p:nvSpPr>
        <p:spPr>
          <a:ln/>
        </p:spPr>
        <p:txBody>
          <a:bodyPr/>
          <a:lstStyle>
            <a:lvl1pPr>
              <a:defRPr/>
            </a:lvl1pPr>
          </a:lstStyle>
          <a:p>
            <a:pPr>
              <a:defRPr/>
            </a:pPr>
            <a:r>
              <a:rPr lang="de-DE" altLang="de-DE"/>
              <a:t>Seite </a:t>
            </a:r>
            <a:fld id="{F32C1F17-AFFD-4537-910F-A3F9048374C4}" type="slidenum">
              <a:rPr lang="de-DE" altLang="de-DE"/>
              <a:pPr>
                <a:defRPr/>
              </a:pPr>
              <a:t>‹Nr.›</a:t>
            </a:fld>
            <a:endParaRPr lang="de-DE" altLang="de-DE"/>
          </a:p>
        </p:txBody>
      </p:sp>
    </p:spTree>
    <p:extLst>
      <p:ext uri="{BB962C8B-B14F-4D97-AF65-F5344CB8AC3E}">
        <p14:creationId xmlns:p14="http://schemas.microsoft.com/office/powerpoint/2010/main" val="305704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Titel durch Klicken hinzufügen</a:t>
            </a:r>
          </a:p>
        </p:txBody>
      </p:sp>
      <p:sp>
        <p:nvSpPr>
          <p:cNvPr id="1027" name="Rectangle 3"/>
          <p:cNvSpPr>
            <a:spLocks noGrp="1" noChangeArrowheads="1"/>
          </p:cNvSpPr>
          <p:nvPr>
            <p:ph type="body" idx="1"/>
          </p:nvPr>
        </p:nvSpPr>
        <p:spPr bwMode="auto">
          <a:xfrm>
            <a:off x="539750" y="1924050"/>
            <a:ext cx="806132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Text durck Klicken hinzufügen</a:t>
            </a:r>
          </a:p>
          <a:p>
            <a:pPr lvl="1"/>
            <a:r>
              <a:rPr lang="de-DE" altLang="de-DE" smtClean="0"/>
              <a:t>Xxx</a:t>
            </a:r>
          </a:p>
        </p:txBody>
      </p:sp>
      <p:sp>
        <p:nvSpPr>
          <p:cNvPr id="1029" name="Rectangle 5"/>
          <p:cNvSpPr>
            <a:spLocks noGrp="1" noChangeArrowheads="1"/>
          </p:cNvSpPr>
          <p:nvPr>
            <p:ph type="ftr" sz="quarter" idx="3"/>
          </p:nvPr>
        </p:nvSpPr>
        <p:spPr bwMode="auto">
          <a:xfrm>
            <a:off x="539750" y="6381750"/>
            <a:ext cx="6408738" cy="1428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1000" b="1">
                <a:solidFill>
                  <a:schemeClr val="accent1"/>
                </a:solidFill>
                <a:cs typeface="+mn-cs"/>
              </a:defRPr>
            </a:lvl1pPr>
          </a:lstStyle>
          <a:p>
            <a:pPr>
              <a:defRPr/>
            </a:pPr>
            <a:r>
              <a:rPr lang="de-DE" altLang="de-DE" smtClean="0"/>
              <a:t>bibliothekskongress 2019 |  dagmar schobert  | leipzig, 18.03.2019</a:t>
            </a:r>
            <a:endParaRPr lang="de-DE" altLang="de-DE" b="0"/>
          </a:p>
        </p:txBody>
      </p:sp>
      <p:sp>
        <p:nvSpPr>
          <p:cNvPr id="1030" name="Rectangle 6"/>
          <p:cNvSpPr>
            <a:spLocks noGrp="1" noChangeArrowheads="1"/>
          </p:cNvSpPr>
          <p:nvPr>
            <p:ph type="sldNum" sz="quarter" idx="4"/>
          </p:nvPr>
        </p:nvSpPr>
        <p:spPr bwMode="auto">
          <a:xfrm>
            <a:off x="539750" y="6597650"/>
            <a:ext cx="6408738" cy="112713"/>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1000">
                <a:solidFill>
                  <a:schemeClr val="accent1"/>
                </a:solidFill>
                <a:cs typeface="+mn-cs"/>
              </a:defRPr>
            </a:lvl1pPr>
          </a:lstStyle>
          <a:p>
            <a:pPr>
              <a:defRPr/>
            </a:pPr>
            <a:r>
              <a:rPr lang="de-DE" altLang="de-DE"/>
              <a:t>Seite </a:t>
            </a:r>
            <a:fld id="{FF22650F-9BE2-41D4-A8E8-A0B4BF793A8D}" type="slidenum">
              <a:rPr lang="de-DE" altLang="de-DE"/>
              <a:pPr>
                <a:defRPr/>
              </a:pPr>
              <a:t>‹Nr.›</a:t>
            </a:fld>
            <a:endParaRPr lang="de-DE" altLang="de-DE"/>
          </a:p>
        </p:txBody>
      </p:sp>
      <p:pic>
        <p:nvPicPr>
          <p:cNvPr id="2" name="Picture 7" descr="TU_Logo_lang_RGB_rot_PPT-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232650" y="539750"/>
            <a:ext cx="1368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Grafik 1"/>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019925" y="6237288"/>
            <a:ext cx="16557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dt="0"/>
  <p:txStyles>
    <p:titleStyle>
      <a:lvl1pPr algn="l" rtl="0" eaLnBrk="0" fontAlgn="base" hangingPunct="0">
        <a:lnSpc>
          <a:spcPts val="3000"/>
        </a:lnSpc>
        <a:spcBef>
          <a:spcPct val="0"/>
        </a:spcBef>
        <a:spcAft>
          <a:spcPct val="0"/>
        </a:spcAft>
        <a:defRPr sz="2400">
          <a:solidFill>
            <a:schemeClr val="tx2"/>
          </a:solidFill>
          <a:latin typeface="+mj-lt"/>
          <a:ea typeface="+mj-ea"/>
          <a:cs typeface="+mj-cs"/>
        </a:defRPr>
      </a:lvl1pPr>
      <a:lvl2pPr algn="l" rtl="0" eaLnBrk="0" fontAlgn="base" hangingPunct="0">
        <a:lnSpc>
          <a:spcPts val="3000"/>
        </a:lnSpc>
        <a:spcBef>
          <a:spcPct val="0"/>
        </a:spcBef>
        <a:spcAft>
          <a:spcPct val="0"/>
        </a:spcAft>
        <a:defRPr sz="2400">
          <a:solidFill>
            <a:schemeClr val="tx2"/>
          </a:solidFill>
          <a:latin typeface="Arial" charset="0"/>
        </a:defRPr>
      </a:lvl2pPr>
      <a:lvl3pPr algn="l" rtl="0" eaLnBrk="0" fontAlgn="base" hangingPunct="0">
        <a:lnSpc>
          <a:spcPts val="3000"/>
        </a:lnSpc>
        <a:spcBef>
          <a:spcPct val="0"/>
        </a:spcBef>
        <a:spcAft>
          <a:spcPct val="0"/>
        </a:spcAft>
        <a:defRPr sz="2400">
          <a:solidFill>
            <a:schemeClr val="tx2"/>
          </a:solidFill>
          <a:latin typeface="Arial" charset="0"/>
        </a:defRPr>
      </a:lvl3pPr>
      <a:lvl4pPr algn="l" rtl="0" eaLnBrk="0" fontAlgn="base" hangingPunct="0">
        <a:lnSpc>
          <a:spcPts val="3000"/>
        </a:lnSpc>
        <a:spcBef>
          <a:spcPct val="0"/>
        </a:spcBef>
        <a:spcAft>
          <a:spcPct val="0"/>
        </a:spcAft>
        <a:defRPr sz="2400">
          <a:solidFill>
            <a:schemeClr val="tx2"/>
          </a:solidFill>
          <a:latin typeface="Arial" charset="0"/>
        </a:defRPr>
      </a:lvl4pPr>
      <a:lvl5pPr algn="l" rtl="0" eaLnBrk="0" fontAlgn="base" hangingPunct="0">
        <a:lnSpc>
          <a:spcPts val="3000"/>
        </a:lnSpc>
        <a:spcBef>
          <a:spcPct val="0"/>
        </a:spcBef>
        <a:spcAft>
          <a:spcPct val="0"/>
        </a:spcAft>
        <a:defRPr sz="2400">
          <a:solidFill>
            <a:schemeClr val="tx2"/>
          </a:solidFill>
          <a:latin typeface="Arial" charset="0"/>
        </a:defRPr>
      </a:lvl5pPr>
      <a:lvl6pPr marL="457200" algn="l" rtl="0" eaLnBrk="1" fontAlgn="base" hangingPunct="1">
        <a:lnSpc>
          <a:spcPts val="3000"/>
        </a:lnSpc>
        <a:spcBef>
          <a:spcPct val="0"/>
        </a:spcBef>
        <a:spcAft>
          <a:spcPct val="0"/>
        </a:spcAft>
        <a:defRPr sz="2400">
          <a:solidFill>
            <a:schemeClr val="tx2"/>
          </a:solidFill>
          <a:latin typeface="Arial" charset="0"/>
        </a:defRPr>
      </a:lvl6pPr>
      <a:lvl7pPr marL="914400" algn="l" rtl="0" eaLnBrk="1" fontAlgn="base" hangingPunct="1">
        <a:lnSpc>
          <a:spcPts val="3000"/>
        </a:lnSpc>
        <a:spcBef>
          <a:spcPct val="0"/>
        </a:spcBef>
        <a:spcAft>
          <a:spcPct val="0"/>
        </a:spcAft>
        <a:defRPr sz="2400">
          <a:solidFill>
            <a:schemeClr val="tx2"/>
          </a:solidFill>
          <a:latin typeface="Arial" charset="0"/>
        </a:defRPr>
      </a:lvl7pPr>
      <a:lvl8pPr marL="1371600" algn="l" rtl="0" eaLnBrk="1" fontAlgn="base" hangingPunct="1">
        <a:lnSpc>
          <a:spcPts val="3000"/>
        </a:lnSpc>
        <a:spcBef>
          <a:spcPct val="0"/>
        </a:spcBef>
        <a:spcAft>
          <a:spcPct val="0"/>
        </a:spcAft>
        <a:defRPr sz="2400">
          <a:solidFill>
            <a:schemeClr val="tx2"/>
          </a:solidFill>
          <a:latin typeface="Arial" charset="0"/>
        </a:defRPr>
      </a:lvl8pPr>
      <a:lvl9pPr marL="1828800" algn="l" rtl="0" eaLnBrk="1" fontAlgn="base" hangingPunct="1">
        <a:lnSpc>
          <a:spcPts val="3000"/>
        </a:lnSpc>
        <a:spcBef>
          <a:spcPct val="0"/>
        </a:spcBef>
        <a:spcAft>
          <a:spcPct val="0"/>
        </a:spcAft>
        <a:defRPr sz="2400">
          <a:solidFill>
            <a:schemeClr val="tx2"/>
          </a:solidFill>
          <a:latin typeface="Arial" charset="0"/>
        </a:defRPr>
      </a:lvl9pPr>
    </p:titleStyle>
    <p:bodyStyle>
      <a:lvl1pPr marL="342900" indent="-342900" algn="l" rtl="0" eaLnBrk="0" fontAlgn="base" hangingPunct="0">
        <a:lnSpc>
          <a:spcPts val="2200"/>
        </a:lnSpc>
        <a:spcBef>
          <a:spcPct val="0"/>
        </a:spcBef>
        <a:spcAft>
          <a:spcPct val="0"/>
        </a:spcAft>
        <a:defRPr sz="1400">
          <a:solidFill>
            <a:srgbClr val="000000"/>
          </a:solidFill>
          <a:latin typeface="+mn-lt"/>
          <a:ea typeface="+mn-ea"/>
          <a:cs typeface="+mn-cs"/>
        </a:defRPr>
      </a:lvl1pPr>
      <a:lvl2pPr marL="784225" indent="-244475" algn="l" rtl="0" eaLnBrk="0" fontAlgn="base" hangingPunct="0">
        <a:spcBef>
          <a:spcPct val="20000"/>
        </a:spcBef>
        <a:spcAft>
          <a:spcPct val="0"/>
        </a:spcAft>
        <a:buFont typeface="Arial" charset="0"/>
        <a:buChar char="–"/>
        <a:defRPr sz="1400">
          <a:solidFill>
            <a:srgbClr val="000000"/>
          </a:solidFill>
          <a:latin typeface="+mn-lt"/>
        </a:defRPr>
      </a:lvl2pPr>
      <a:lvl3pPr marL="1192213"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r>
              <a:rPr lang="de-DE" smtClean="0"/>
              <a:t>bibliothekskongress 2019 |  dagmar schobert  | leipzig, 18.03.2019</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975BB58A-CDDC-452A-A185-4147FD668C7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ub.tu-berlin.de/" TargetMode="External"/><Relationship Id="rId3" Type="http://schemas.openxmlformats.org/officeDocument/2006/relationships/image" Target="../media/image15.png"/><Relationship Id="rId7" Type="http://schemas.openxmlformats.org/officeDocument/2006/relationships/hyperlink" Target="mailto:openaccess@ub.tu-berlin.de" TargetMode="External"/><Relationship Id="rId12" Type="http://schemas.openxmlformats.org/officeDocument/2006/relationships/image" Target="../media/image18.png"/><Relationship Id="rId17" Type="http://schemas.openxmlformats.org/officeDocument/2006/relationships/image" Target="../media/image20.png"/><Relationship Id="rId2" Type="http://schemas.openxmlformats.org/officeDocument/2006/relationships/notesSlide" Target="../notesSlides/notesSlide15.xml"/><Relationship Id="rId16"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hyperlink" Target="mailto:dagmar.schobert@tu-berlin.de" TargetMode="External"/><Relationship Id="rId11" Type="http://schemas.openxmlformats.org/officeDocument/2006/relationships/hyperlink" Target="http://de.slideshare.net/UB_TU_Berlin" TargetMode="External"/><Relationship Id="rId5" Type="http://schemas.openxmlformats.org/officeDocument/2006/relationships/image" Target="../media/image17.png"/><Relationship Id="rId15" Type="http://schemas.openxmlformats.org/officeDocument/2006/relationships/image" Target="../media/image19.png"/><Relationship Id="rId10" Type="http://schemas.openxmlformats.org/officeDocument/2006/relationships/hyperlink" Target="https://twitter.com/UB_TU_Berlin" TargetMode="External"/><Relationship Id="rId4" Type="http://schemas.openxmlformats.org/officeDocument/2006/relationships/image" Target="../media/image16.png"/><Relationship Id="rId9" Type="http://schemas.openxmlformats.org/officeDocument/2006/relationships/hyperlink" Target="http://blogs.ub.tu-berlin.de/openaccess/" TargetMode="External"/><Relationship Id="rId1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1902891"/>
            <a:ext cx="8061325" cy="2462213"/>
          </a:xfrm>
        </p:spPr>
        <p:txBody>
          <a:bodyPr/>
          <a:lstStyle/>
          <a:p>
            <a:r>
              <a:rPr lang="de-DE" sz="3200" dirty="0"/>
              <a:t/>
            </a:r>
            <a:br>
              <a:rPr lang="de-DE" sz="3200" dirty="0"/>
            </a:br>
            <a:r>
              <a:rPr lang="de-DE" sz="3200" dirty="0" smtClean="0"/>
              <a:t>Förderung von Open Access für Monografien und Sammelbände</a:t>
            </a:r>
            <a:br>
              <a:rPr lang="de-DE" sz="3200" dirty="0" smtClean="0"/>
            </a:br>
            <a:r>
              <a:rPr lang="de-DE" sz="3200" dirty="0" smtClean="0"/>
              <a:t>an der TU </a:t>
            </a:r>
            <a:r>
              <a:rPr lang="de-DE" sz="3200" dirty="0"/>
              <a:t>B</a:t>
            </a:r>
            <a:r>
              <a:rPr lang="de-DE" sz="3200" dirty="0" smtClean="0"/>
              <a:t>erlin </a:t>
            </a:r>
            <a:endParaRPr lang="de-DE" altLang="de-DE" sz="3200" dirty="0"/>
          </a:p>
        </p:txBody>
      </p:sp>
      <p:sp>
        <p:nvSpPr>
          <p:cNvPr id="4099" name="Rectangle 3"/>
          <p:cNvSpPr>
            <a:spLocks noGrp="1" noChangeArrowheads="1"/>
          </p:cNvSpPr>
          <p:nvPr>
            <p:ph type="subTitle" idx="1"/>
          </p:nvPr>
        </p:nvSpPr>
        <p:spPr>
          <a:xfrm>
            <a:off x="539750" y="4694497"/>
            <a:ext cx="8280722" cy="246671"/>
          </a:xfrm>
        </p:spPr>
        <p:txBody>
          <a:bodyPr/>
          <a:lstStyle/>
          <a:p>
            <a:r>
              <a:rPr lang="de-DE" sz="1200" dirty="0"/>
              <a:t>Dagmar </a:t>
            </a:r>
            <a:r>
              <a:rPr lang="de-DE" sz="1200" dirty="0" smtClean="0"/>
              <a:t>Schobert</a:t>
            </a:r>
            <a:r>
              <a:rPr lang="de-DE" sz="1200" dirty="0"/>
              <a:t> </a:t>
            </a:r>
            <a:r>
              <a:rPr lang="de-DE" sz="1200" dirty="0" smtClean="0"/>
              <a:t>| Bibliothekskongress 2019 | Leipzig 18.03.2019</a:t>
            </a:r>
            <a:endParaRPr lang="de-DE" sz="1200" dirty="0"/>
          </a:p>
        </p:txBody>
      </p:sp>
      <p:sp>
        <p:nvSpPr>
          <p:cNvPr id="4100" name="Textfeld 3"/>
          <p:cNvSpPr txBox="1">
            <a:spLocks noChangeArrowheads="1"/>
          </p:cNvSpPr>
          <p:nvPr/>
        </p:nvSpPr>
        <p:spPr bwMode="auto">
          <a:xfrm>
            <a:off x="468313" y="5445125"/>
            <a:ext cx="54721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200"/>
              </a:lnSpc>
              <a:defRPr sz="1400">
                <a:solidFill>
                  <a:srgbClr val="000000"/>
                </a:solidFill>
                <a:latin typeface="Arial" charset="0"/>
              </a:defRPr>
            </a:lvl1pPr>
            <a:lvl2pPr marL="742950" indent="-285750" eaLnBrk="0" hangingPunct="0">
              <a:spcBef>
                <a:spcPct val="20000"/>
              </a:spcBef>
              <a:buFont typeface="Arial" charset="0"/>
              <a:buChar char="–"/>
              <a:defRPr sz="1400">
                <a:solidFill>
                  <a:srgbClr val="000000"/>
                </a:solidFill>
                <a:latin typeface="Arial" charset="0"/>
              </a:defRPr>
            </a:lvl2pPr>
            <a:lvl3pPr marL="1143000" indent="-228600" eaLnBrk="0" hangingPunct="0">
              <a:spcBef>
                <a:spcPct val="20000"/>
              </a:spcBef>
              <a:buChar char="•"/>
              <a:defRPr sz="1400">
                <a:solidFill>
                  <a:schemeClr val="tx1"/>
                </a:solidFill>
                <a:latin typeface="Arial" charset="0"/>
              </a:defRPr>
            </a:lvl3pPr>
            <a:lvl4pPr marL="1600200" indent="-228600" eaLnBrk="0" hangingPunct="0">
              <a:spcBef>
                <a:spcPct val="20000"/>
              </a:spcBef>
              <a:buChar char="–"/>
              <a:defRPr sz="14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eaLnBrk="1" hangingPunct="1">
              <a:lnSpc>
                <a:spcPct val="100000"/>
              </a:lnSpc>
            </a:pPr>
            <a:r>
              <a:rPr lang="de-DE" altLang="de-DE" sz="1200" dirty="0">
                <a:solidFill>
                  <a:schemeClr val="tx1"/>
                </a:solidFill>
              </a:rPr>
              <a:t/>
            </a:r>
            <a:br>
              <a:rPr lang="de-DE" altLang="de-DE" sz="1200" dirty="0">
                <a:solidFill>
                  <a:schemeClr val="tx1"/>
                </a:solidFill>
              </a:rPr>
            </a:br>
            <a:endParaRPr lang="de-DE" altLang="de-DE" sz="1200" dirty="0">
              <a:solidFill>
                <a:schemeClr val="tx1"/>
              </a:solidFill>
            </a:endParaRPr>
          </a:p>
          <a:p>
            <a:pPr eaLnBrk="1" hangingPunct="1">
              <a:lnSpc>
                <a:spcPct val="100000"/>
              </a:lnSpc>
            </a:pPr>
            <a:r>
              <a:rPr lang="de-DE" altLang="de-DE" sz="800" dirty="0">
                <a:solidFill>
                  <a:schemeClr val="tx1"/>
                </a:solidFill>
              </a:rPr>
              <a:t>Inhalte sind, sofern nicht anders gekennzeichnet, lizensiert unter CC BY 4.0 </a:t>
            </a:r>
          </a:p>
          <a:p>
            <a:pPr eaLnBrk="1" hangingPunct="1">
              <a:lnSpc>
                <a:spcPct val="100000"/>
              </a:lnSpc>
            </a:pPr>
            <a:r>
              <a:rPr lang="de-DE" altLang="de-DE" sz="800" dirty="0">
                <a:solidFill>
                  <a:schemeClr val="tx1"/>
                </a:solidFill>
              </a:rPr>
              <a:t>Creative </a:t>
            </a:r>
            <a:r>
              <a:rPr lang="de-DE" altLang="de-DE" sz="800" dirty="0" err="1">
                <a:solidFill>
                  <a:schemeClr val="tx1"/>
                </a:solidFill>
              </a:rPr>
              <a:t>Commons</a:t>
            </a:r>
            <a:r>
              <a:rPr lang="de-DE" altLang="de-DE" sz="800" dirty="0">
                <a:solidFill>
                  <a:schemeClr val="tx1"/>
                </a:solidFill>
              </a:rPr>
              <a:t> Namensnennung 4.0 International | </a:t>
            </a:r>
            <a:r>
              <a:rPr lang="de-DE" altLang="de-DE" sz="800" dirty="0">
                <a:solidFill>
                  <a:schemeClr val="tx1"/>
                </a:solidFill>
                <a:hlinkClick r:id="rId3"/>
              </a:rPr>
              <a:t>https://creativecommons.org/licenses/by/4.0</a:t>
            </a:r>
            <a:r>
              <a:rPr lang="de-DE" altLang="de-DE" sz="800" dirty="0">
                <a:solidFill>
                  <a:schemeClr val="tx1"/>
                </a:solidFill>
              </a:rPr>
              <a:t> </a:t>
            </a:r>
          </a:p>
          <a:p>
            <a:pPr algn="ctr" eaLnBrk="1" hangingPunct="1">
              <a:lnSpc>
                <a:spcPct val="100000"/>
              </a:lnSpc>
            </a:pPr>
            <a:endParaRPr lang="de-DE" altLang="de-DE" sz="1200" dirty="0">
              <a:solidFill>
                <a:schemeClr val="tx1"/>
              </a:solidFill>
            </a:endParaRPr>
          </a:p>
        </p:txBody>
      </p:sp>
      <p:pic>
        <p:nvPicPr>
          <p:cNvPr id="4101" name="Picture 2" descr="Creative Commons Lizenzvertra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9750" y="5473700"/>
            <a:ext cx="9366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285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10</a:t>
            </a:fld>
            <a:endParaRPr lang="de-DE" altLang="de-DE"/>
          </a:p>
        </p:txBody>
      </p:sp>
      <p:pic>
        <p:nvPicPr>
          <p:cNvPr id="8" name="Grafik 7"/>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3132330" y="926112"/>
            <a:ext cx="7317434" cy="5465209"/>
          </a:xfrm>
          <a:prstGeom prst="rect">
            <a:avLst/>
          </a:prstGeom>
        </p:spPr>
      </p:pic>
      <p:sp>
        <p:nvSpPr>
          <p:cNvPr id="7" name="Rechteck 6"/>
          <p:cNvSpPr/>
          <p:nvPr/>
        </p:nvSpPr>
        <p:spPr bwMode="auto">
          <a:xfrm>
            <a:off x="0" y="0"/>
            <a:ext cx="4058442" cy="6858000"/>
          </a:xfrm>
          <a:prstGeom prst="rect">
            <a:avLst/>
          </a:prstGeom>
          <a:solidFill>
            <a:srgbClr val="336699"/>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6" name="Textfeld 5"/>
          <p:cNvSpPr txBox="1"/>
          <p:nvPr/>
        </p:nvSpPr>
        <p:spPr>
          <a:xfrm>
            <a:off x="395536" y="3848041"/>
            <a:ext cx="3260525" cy="2862322"/>
          </a:xfrm>
          <a:prstGeom prst="rect">
            <a:avLst/>
          </a:prstGeom>
          <a:noFill/>
        </p:spPr>
        <p:txBody>
          <a:bodyPr wrap="square" rtlCol="0">
            <a:spAutoFit/>
          </a:bodyPr>
          <a:lstStyle/>
          <a:p>
            <a:r>
              <a:rPr lang="de-DE" sz="2800" dirty="0" smtClean="0">
                <a:solidFill>
                  <a:schemeClr val="bg1"/>
                </a:solidFill>
              </a:rPr>
              <a:t>Häufig konzentrieren wir uns stark auf einzelne Positionen der Verlagskalkulation.</a:t>
            </a:r>
            <a:endParaRPr lang="de-DE" sz="2400" dirty="0">
              <a:solidFill>
                <a:schemeClr val="bg1"/>
              </a:solidFill>
            </a:endParaRPr>
          </a:p>
          <a:p>
            <a:endParaRPr lang="de-DE" dirty="0"/>
          </a:p>
        </p:txBody>
      </p:sp>
    </p:spTree>
    <p:extLst>
      <p:ext uri="{BB962C8B-B14F-4D97-AF65-F5344CB8AC3E}">
        <p14:creationId xmlns:p14="http://schemas.microsoft.com/office/powerpoint/2010/main" val="32947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ltLang="de-DE" dirty="0" err="1" smtClean="0"/>
              <a:t>bibliothekskongress</a:t>
            </a:r>
            <a:r>
              <a:rPr lang="de-DE" altLang="de-DE" dirty="0" smtClean="0"/>
              <a:t> 2019 |  </a:t>
            </a:r>
            <a:r>
              <a:rPr lang="de-DE" altLang="de-DE" dirty="0" err="1" smtClean="0"/>
              <a:t>dagmar</a:t>
            </a:r>
            <a:r>
              <a:rPr lang="de-DE" altLang="de-DE" dirty="0" smtClean="0"/>
              <a:t> schobert  | </a:t>
            </a:r>
            <a:r>
              <a:rPr lang="de-DE" altLang="de-DE" dirty="0" err="1" smtClean="0"/>
              <a:t>leipzig</a:t>
            </a:r>
            <a:r>
              <a:rPr lang="de-DE" altLang="de-DE" dirty="0" smtClean="0"/>
              <a:t>, 18.03.2019</a:t>
            </a:r>
            <a:endParaRPr lang="de-DE" altLang="de-DE" b="0" dirty="0"/>
          </a:p>
        </p:txBody>
      </p:sp>
      <p:sp>
        <p:nvSpPr>
          <p:cNvPr id="7" name="Rechteck 6"/>
          <p:cNvSpPr/>
          <p:nvPr/>
        </p:nvSpPr>
        <p:spPr bwMode="auto">
          <a:xfrm>
            <a:off x="0" y="0"/>
            <a:ext cx="3965004" cy="6858000"/>
          </a:xfrm>
          <a:prstGeom prst="rect">
            <a:avLst/>
          </a:prstGeom>
          <a:solidFill>
            <a:srgbClr val="336699"/>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11</a:t>
            </a:fld>
            <a:endParaRPr lang="de-DE" altLang="de-DE"/>
          </a:p>
        </p:txBody>
      </p:sp>
      <p:sp>
        <p:nvSpPr>
          <p:cNvPr id="6" name="Textfeld 5"/>
          <p:cNvSpPr txBox="1"/>
          <p:nvPr/>
        </p:nvSpPr>
        <p:spPr>
          <a:xfrm>
            <a:off x="394776" y="4077072"/>
            <a:ext cx="3168352" cy="2246769"/>
          </a:xfrm>
          <a:prstGeom prst="rect">
            <a:avLst/>
          </a:prstGeom>
          <a:noFill/>
        </p:spPr>
        <p:txBody>
          <a:bodyPr wrap="square" rtlCol="0">
            <a:spAutoFit/>
          </a:bodyPr>
          <a:lstStyle/>
          <a:p>
            <a:r>
              <a:rPr lang="de-DE" sz="2800" dirty="0" smtClean="0">
                <a:solidFill>
                  <a:schemeClr val="bg1"/>
                </a:solidFill>
              </a:rPr>
              <a:t>Die Diskussion </a:t>
            </a:r>
          </a:p>
          <a:p>
            <a:r>
              <a:rPr lang="de-DE" sz="2800" dirty="0" smtClean="0">
                <a:solidFill>
                  <a:schemeClr val="bg1"/>
                </a:solidFill>
              </a:rPr>
              <a:t>um Förderhöchst-grenzen ist weitgehend gegenstandslos. </a:t>
            </a:r>
            <a:endParaRPr lang="de-DE" sz="2800" dirty="0"/>
          </a:p>
        </p:txBody>
      </p:sp>
      <p:pic>
        <p:nvPicPr>
          <p:cNvPr id="9" name="Grafik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5004" y="0"/>
            <a:ext cx="5143500" cy="6858000"/>
          </a:xfrm>
          <a:prstGeom prst="rect">
            <a:avLst/>
          </a:prstGeom>
        </p:spPr>
      </p:pic>
    </p:spTree>
    <p:extLst>
      <p:ext uri="{BB962C8B-B14F-4D97-AF65-F5344CB8AC3E}">
        <p14:creationId xmlns:p14="http://schemas.microsoft.com/office/powerpoint/2010/main" val="2667153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12</a:t>
            </a:fld>
            <a:endParaRPr lang="de-DE" altLang="de-DE"/>
          </a:p>
        </p:txBody>
      </p:sp>
      <p:pic>
        <p:nvPicPr>
          <p:cNvPr id="9" name="Grafik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920742" y="897178"/>
            <a:ext cx="7365935" cy="5524451"/>
          </a:xfrm>
          <a:prstGeom prst="rect">
            <a:avLst/>
          </a:prstGeom>
        </p:spPr>
      </p:pic>
      <p:sp>
        <p:nvSpPr>
          <p:cNvPr id="7" name="Rechteck 6"/>
          <p:cNvSpPr/>
          <p:nvPr/>
        </p:nvSpPr>
        <p:spPr bwMode="auto">
          <a:xfrm>
            <a:off x="5487939" y="-23564"/>
            <a:ext cx="3656061" cy="6885384"/>
          </a:xfrm>
          <a:prstGeom prst="rect">
            <a:avLst/>
          </a:prstGeom>
          <a:solidFill>
            <a:srgbClr val="336699"/>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6" name="Textfeld 5"/>
          <p:cNvSpPr txBox="1"/>
          <p:nvPr/>
        </p:nvSpPr>
        <p:spPr>
          <a:xfrm>
            <a:off x="5883475" y="738039"/>
            <a:ext cx="3260525" cy="2000548"/>
          </a:xfrm>
          <a:prstGeom prst="rect">
            <a:avLst/>
          </a:prstGeom>
          <a:noFill/>
        </p:spPr>
        <p:txBody>
          <a:bodyPr wrap="square" rtlCol="0">
            <a:spAutoFit/>
          </a:bodyPr>
          <a:lstStyle/>
          <a:p>
            <a:r>
              <a:rPr lang="de-DE" sz="2800" dirty="0" smtClean="0">
                <a:solidFill>
                  <a:schemeClr val="bg1"/>
                </a:solidFill>
              </a:rPr>
              <a:t>Mehr Fragen </a:t>
            </a:r>
            <a:br>
              <a:rPr lang="de-DE" sz="2800" dirty="0" smtClean="0">
                <a:solidFill>
                  <a:schemeClr val="bg1"/>
                </a:solidFill>
              </a:rPr>
            </a:br>
            <a:r>
              <a:rPr lang="de-DE" sz="2800" dirty="0" smtClean="0">
                <a:solidFill>
                  <a:schemeClr val="bg1"/>
                </a:solidFill>
              </a:rPr>
              <a:t>als Antworten. </a:t>
            </a:r>
          </a:p>
          <a:p>
            <a:r>
              <a:rPr lang="de-DE" sz="2800" dirty="0" smtClean="0">
                <a:solidFill>
                  <a:schemeClr val="bg1"/>
                </a:solidFill>
              </a:rPr>
              <a:t>Es fehlen Standards.</a:t>
            </a:r>
            <a:endParaRPr lang="de-DE" sz="2400" dirty="0">
              <a:solidFill>
                <a:schemeClr val="bg1"/>
              </a:solidFill>
            </a:endParaRPr>
          </a:p>
          <a:p>
            <a:endParaRPr lang="de-DE" dirty="0"/>
          </a:p>
        </p:txBody>
      </p:sp>
    </p:spTree>
    <p:extLst>
      <p:ext uri="{BB962C8B-B14F-4D97-AF65-F5344CB8AC3E}">
        <p14:creationId xmlns:p14="http://schemas.microsoft.com/office/powerpoint/2010/main" val="342068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10" name="Rechteck 9"/>
          <p:cNvSpPr/>
          <p:nvPr/>
        </p:nvSpPr>
        <p:spPr bwMode="auto">
          <a:xfrm>
            <a:off x="0" y="0"/>
            <a:ext cx="9144000" cy="2560102"/>
          </a:xfrm>
          <a:prstGeom prst="rect">
            <a:avLst/>
          </a:prstGeom>
          <a:solidFill>
            <a:srgbClr val="336699"/>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13</a:t>
            </a:fld>
            <a:endParaRPr lang="de-DE" altLang="de-DE"/>
          </a:p>
        </p:txBody>
      </p:sp>
      <p:sp>
        <p:nvSpPr>
          <p:cNvPr id="7" name="Textfeld 6"/>
          <p:cNvSpPr txBox="1"/>
          <p:nvPr/>
        </p:nvSpPr>
        <p:spPr>
          <a:xfrm>
            <a:off x="251520" y="332656"/>
            <a:ext cx="8640960" cy="2246769"/>
          </a:xfrm>
          <a:prstGeom prst="rect">
            <a:avLst/>
          </a:prstGeom>
          <a:solidFill>
            <a:srgbClr val="336699"/>
          </a:solidFill>
        </p:spPr>
        <p:txBody>
          <a:bodyPr wrap="square" rtlCol="0">
            <a:spAutoFit/>
          </a:bodyPr>
          <a:lstStyle/>
          <a:p>
            <a:r>
              <a:rPr lang="de-DE" sz="2800" dirty="0" smtClean="0">
                <a:solidFill>
                  <a:schemeClr val="bg1"/>
                </a:solidFill>
              </a:rPr>
              <a:t>Aus der Praxis:</a:t>
            </a:r>
          </a:p>
          <a:p>
            <a:endParaRPr lang="de-DE" dirty="0">
              <a:solidFill>
                <a:schemeClr val="bg1"/>
              </a:solidFill>
            </a:endParaRPr>
          </a:p>
          <a:p>
            <a:pPr marL="285750" indent="-285750">
              <a:buFont typeface="Arial" panose="020B0604020202020204" pitchFamily="34" charset="0"/>
              <a:buChar char="•"/>
            </a:pPr>
            <a:r>
              <a:rPr lang="de-DE" sz="2000" dirty="0">
                <a:solidFill>
                  <a:schemeClr val="bg1"/>
                </a:solidFill>
              </a:rPr>
              <a:t>a</a:t>
            </a:r>
            <a:r>
              <a:rPr lang="de-DE" sz="2000" dirty="0" smtClean="0">
                <a:solidFill>
                  <a:schemeClr val="bg1"/>
                </a:solidFill>
              </a:rPr>
              <a:t>usreichend Zeit für die Kommunikation vorsehen</a:t>
            </a:r>
          </a:p>
          <a:p>
            <a:pPr marL="285750" indent="-285750">
              <a:buFont typeface="Arial" panose="020B0604020202020204" pitchFamily="34" charset="0"/>
              <a:buChar char="•"/>
            </a:pPr>
            <a:r>
              <a:rPr lang="de-DE" sz="2000" dirty="0" smtClean="0">
                <a:solidFill>
                  <a:schemeClr val="bg1"/>
                </a:solidFill>
              </a:rPr>
              <a:t>Titel nach Erscheinen nicht aus dem Auge verlieren</a:t>
            </a:r>
          </a:p>
          <a:p>
            <a:pPr marL="285750" indent="-285750">
              <a:buFont typeface="Arial" panose="020B0604020202020204" pitchFamily="34" charset="0"/>
              <a:buChar char="•"/>
            </a:pPr>
            <a:r>
              <a:rPr lang="de-DE" sz="2000" dirty="0" smtClean="0">
                <a:solidFill>
                  <a:schemeClr val="bg1"/>
                </a:solidFill>
              </a:rPr>
              <a:t>Geduld haben: lange Prozesse</a:t>
            </a:r>
          </a:p>
          <a:p>
            <a:pPr marL="285750" indent="-285750">
              <a:buFont typeface="Arial" panose="020B0604020202020204" pitchFamily="34" charset="0"/>
              <a:buChar char="•"/>
            </a:pPr>
            <a:r>
              <a:rPr lang="de-DE" sz="2000" dirty="0">
                <a:solidFill>
                  <a:schemeClr val="bg1"/>
                </a:solidFill>
              </a:rPr>
              <a:t>an den Workflows arbeiten</a:t>
            </a:r>
          </a:p>
          <a:p>
            <a:pPr marL="285750" indent="-285750">
              <a:buFont typeface="Arial" panose="020B0604020202020204" pitchFamily="34" charset="0"/>
              <a:buChar char="•"/>
            </a:pPr>
            <a:endParaRPr lang="de-DE" sz="2000" dirty="0" smtClean="0">
              <a:solidFill>
                <a:schemeClr val="bg1"/>
              </a:solidFill>
            </a:endParaRPr>
          </a:p>
        </p:txBody>
      </p:sp>
      <p:pic>
        <p:nvPicPr>
          <p:cNvPr id="8" name="Grafik 7"/>
          <p:cNvPicPr>
            <a:picLocks noChangeAspect="1"/>
          </p:cNvPicPr>
          <p:nvPr/>
        </p:nvPicPr>
        <p:blipFill rotWithShape="1">
          <a:blip r:embed="rId3">
            <a:extLst>
              <a:ext uri="{28A0092B-C50C-407E-A947-70E740481C1C}">
                <a14:useLocalDpi xmlns:a14="http://schemas.microsoft.com/office/drawing/2010/main"/>
              </a:ext>
            </a:extLst>
          </a:blip>
          <a:srcRect t="8373"/>
          <a:stretch/>
        </p:blipFill>
        <p:spPr>
          <a:xfrm>
            <a:off x="0" y="2560102"/>
            <a:ext cx="9252520" cy="5621426"/>
          </a:xfrm>
          <a:prstGeom prst="rect">
            <a:avLst/>
          </a:prstGeom>
        </p:spPr>
      </p:pic>
    </p:spTree>
    <p:extLst>
      <p:ext uri="{BB962C8B-B14F-4D97-AF65-F5344CB8AC3E}">
        <p14:creationId xmlns:p14="http://schemas.microsoft.com/office/powerpoint/2010/main" val="1884460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r>
              <a:rPr lang="de-DE" altLang="de-DE" dirty="0" smtClean="0"/>
              <a:t>Seite </a:t>
            </a:r>
            <a:fld id="{26243977-1855-4ECA-8AE6-2AC3C4A7F89C}" type="slidenum">
              <a:rPr lang="de-DE" altLang="de-DE" smtClean="0"/>
              <a:pPr>
                <a:defRPr/>
              </a:pPr>
              <a:t>14</a:t>
            </a:fld>
            <a:endParaRPr lang="de-DE" altLang="de-DE" dirty="0"/>
          </a:p>
        </p:txBody>
      </p:sp>
      <p:sp>
        <p:nvSpPr>
          <p:cNvPr id="3" name="Fußzeilenplatzhalter 2"/>
          <p:cNvSpPr>
            <a:spLocks noGrp="1"/>
          </p:cNvSpPr>
          <p:nvPr>
            <p:ph type="ftr" sz="quarter" idx="10"/>
          </p:nvPr>
        </p:nvSpPr>
        <p:spPr/>
        <p:txBody>
          <a:bodyPr/>
          <a:lstStyle/>
          <a:p>
            <a:pPr>
              <a:defRPr/>
            </a:pPr>
            <a:r>
              <a:rPr lang="de-DE" altLang="de-DE" dirty="0" err="1" smtClean="0"/>
              <a:t>bibliothekskongress</a:t>
            </a:r>
            <a:r>
              <a:rPr lang="de-DE" altLang="de-DE" dirty="0" smtClean="0"/>
              <a:t> 2019 |  </a:t>
            </a:r>
            <a:r>
              <a:rPr lang="de-DE" altLang="de-DE" dirty="0" err="1" smtClean="0"/>
              <a:t>dagmar</a:t>
            </a:r>
            <a:r>
              <a:rPr lang="de-DE" altLang="de-DE" dirty="0" smtClean="0"/>
              <a:t> schobert  | </a:t>
            </a:r>
            <a:r>
              <a:rPr lang="de-DE" altLang="de-DE" dirty="0" err="1" smtClean="0"/>
              <a:t>leipzig</a:t>
            </a:r>
            <a:r>
              <a:rPr lang="de-DE" altLang="de-DE" dirty="0" smtClean="0"/>
              <a:t>, 18.03.2019</a:t>
            </a:r>
            <a:endParaRPr lang="de-DE" altLang="de-DE" b="0" dirty="0"/>
          </a:p>
        </p:txBody>
      </p:sp>
      <p:sp>
        <p:nvSpPr>
          <p:cNvPr id="2" name="Titel 1"/>
          <p:cNvSpPr>
            <a:spLocks noGrp="1"/>
          </p:cNvSpPr>
          <p:nvPr>
            <p:ph type="title"/>
          </p:nvPr>
        </p:nvSpPr>
        <p:spPr/>
        <p:txBody>
          <a:bodyPr/>
          <a:lstStyle/>
          <a:p>
            <a:endParaRPr lang="de-DE"/>
          </a:p>
        </p:txBody>
      </p:sp>
      <p:sp>
        <p:nvSpPr>
          <p:cNvPr id="10" name="Rechteck 9"/>
          <p:cNvSpPr/>
          <p:nvPr/>
        </p:nvSpPr>
        <p:spPr bwMode="auto">
          <a:xfrm>
            <a:off x="0" y="0"/>
            <a:ext cx="9144000" cy="6858000"/>
          </a:xfrm>
          <a:prstGeom prst="rect">
            <a:avLst/>
          </a:prstGeom>
          <a:solidFill>
            <a:srgbClr val="336699"/>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8" name="Abgerundete rechteckige Legende 7"/>
          <p:cNvSpPr/>
          <p:nvPr/>
        </p:nvSpPr>
        <p:spPr bwMode="auto">
          <a:xfrm>
            <a:off x="787922" y="2847040"/>
            <a:ext cx="3528392" cy="1452195"/>
          </a:xfrm>
          <a:prstGeom prst="wedgeRoundRectCallout">
            <a:avLst>
              <a:gd name="adj1" fmla="val -50338"/>
              <a:gd name="adj2" fmla="val -75478"/>
              <a:gd name="adj3" fmla="val 16667"/>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9" name="Abgerundete rechteckige Legende 8"/>
          <p:cNvSpPr/>
          <p:nvPr/>
        </p:nvSpPr>
        <p:spPr bwMode="auto">
          <a:xfrm>
            <a:off x="845084" y="4929133"/>
            <a:ext cx="3528392" cy="1452195"/>
          </a:xfrm>
          <a:prstGeom prst="wedgeRoundRectCallout">
            <a:avLst>
              <a:gd name="adj1" fmla="val -50338"/>
              <a:gd name="adj2" fmla="val -75478"/>
              <a:gd name="adj3" fmla="val 16667"/>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11" name="Abgerundete rechteckige Legende 10"/>
          <p:cNvSpPr/>
          <p:nvPr/>
        </p:nvSpPr>
        <p:spPr bwMode="auto">
          <a:xfrm>
            <a:off x="5184292" y="4929133"/>
            <a:ext cx="3528392" cy="1452195"/>
          </a:xfrm>
          <a:prstGeom prst="wedgeRoundRectCallout">
            <a:avLst>
              <a:gd name="adj1" fmla="val -50338"/>
              <a:gd name="adj2" fmla="val -75478"/>
              <a:gd name="adj3" fmla="val 16667"/>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12" name="Abgerundete rechteckige Legende 11"/>
          <p:cNvSpPr/>
          <p:nvPr/>
        </p:nvSpPr>
        <p:spPr bwMode="auto">
          <a:xfrm>
            <a:off x="5072683" y="2847040"/>
            <a:ext cx="3528392" cy="1452195"/>
          </a:xfrm>
          <a:prstGeom prst="wedgeRoundRectCallout">
            <a:avLst>
              <a:gd name="adj1" fmla="val -50338"/>
              <a:gd name="adj2" fmla="val -75478"/>
              <a:gd name="adj3" fmla="val 16667"/>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13" name="Abgerundete rechteckige Legende 12"/>
          <p:cNvSpPr/>
          <p:nvPr/>
        </p:nvSpPr>
        <p:spPr bwMode="auto">
          <a:xfrm>
            <a:off x="683568" y="821714"/>
            <a:ext cx="3528392" cy="1452195"/>
          </a:xfrm>
          <a:prstGeom prst="wedgeRoundRectCallout">
            <a:avLst>
              <a:gd name="adj1" fmla="val -50338"/>
              <a:gd name="adj2" fmla="val -75478"/>
              <a:gd name="adj3" fmla="val 16667"/>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14" name="Abgerundete rechteckige Legende 13"/>
          <p:cNvSpPr/>
          <p:nvPr/>
        </p:nvSpPr>
        <p:spPr bwMode="auto">
          <a:xfrm>
            <a:off x="5088831" y="821715"/>
            <a:ext cx="3528392" cy="1452195"/>
          </a:xfrm>
          <a:prstGeom prst="wedgeRoundRectCallout">
            <a:avLst>
              <a:gd name="adj1" fmla="val -50338"/>
              <a:gd name="adj2" fmla="val -75478"/>
              <a:gd name="adj3" fmla="val 16667"/>
            </a:avLst>
          </a:prstGeom>
          <a:noFill/>
          <a:ln w="2857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15" name="Textfeld 14"/>
          <p:cNvSpPr txBox="1"/>
          <p:nvPr/>
        </p:nvSpPr>
        <p:spPr>
          <a:xfrm>
            <a:off x="5347320" y="5241394"/>
            <a:ext cx="3365364" cy="707886"/>
          </a:xfrm>
          <a:prstGeom prst="rect">
            <a:avLst/>
          </a:prstGeom>
          <a:noFill/>
        </p:spPr>
        <p:txBody>
          <a:bodyPr wrap="square" rtlCol="0">
            <a:spAutoFit/>
          </a:bodyPr>
          <a:lstStyle/>
          <a:p>
            <a:r>
              <a:rPr lang="de-DE" sz="2000" dirty="0">
                <a:solidFill>
                  <a:schemeClr val="bg1"/>
                </a:solidFill>
              </a:rPr>
              <a:t>Mehr Fragen </a:t>
            </a:r>
            <a:r>
              <a:rPr lang="de-DE" sz="2000" dirty="0" smtClean="0">
                <a:solidFill>
                  <a:schemeClr val="bg1"/>
                </a:solidFill>
              </a:rPr>
              <a:t>als </a:t>
            </a:r>
            <a:r>
              <a:rPr lang="de-DE" sz="2000" dirty="0">
                <a:solidFill>
                  <a:schemeClr val="bg1"/>
                </a:solidFill>
              </a:rPr>
              <a:t>Antworten. </a:t>
            </a:r>
          </a:p>
          <a:p>
            <a:r>
              <a:rPr lang="de-DE" sz="2000" dirty="0">
                <a:solidFill>
                  <a:schemeClr val="bg1"/>
                </a:solidFill>
              </a:rPr>
              <a:t>Es fehlen Standards.</a:t>
            </a:r>
          </a:p>
        </p:txBody>
      </p:sp>
      <p:sp>
        <p:nvSpPr>
          <p:cNvPr id="6" name="Textfeld 5"/>
          <p:cNvSpPr txBox="1"/>
          <p:nvPr/>
        </p:nvSpPr>
        <p:spPr>
          <a:xfrm>
            <a:off x="845084" y="1136938"/>
            <a:ext cx="3222860" cy="707886"/>
          </a:xfrm>
          <a:prstGeom prst="rect">
            <a:avLst/>
          </a:prstGeom>
          <a:noFill/>
        </p:spPr>
        <p:txBody>
          <a:bodyPr wrap="square" rtlCol="0">
            <a:spAutoFit/>
          </a:bodyPr>
          <a:lstStyle/>
          <a:p>
            <a:r>
              <a:rPr lang="de-DE" sz="2000" dirty="0" smtClean="0">
                <a:solidFill>
                  <a:schemeClr val="bg1"/>
                </a:solidFill>
              </a:rPr>
              <a:t>Die enge </a:t>
            </a:r>
            <a:r>
              <a:rPr lang="de-DE" sz="2000" dirty="0">
                <a:solidFill>
                  <a:schemeClr val="bg1"/>
                </a:solidFill>
              </a:rPr>
              <a:t>Zusammenarbeit mit den </a:t>
            </a:r>
            <a:r>
              <a:rPr lang="de-DE" sz="2000" dirty="0" smtClean="0">
                <a:solidFill>
                  <a:schemeClr val="bg1"/>
                </a:solidFill>
              </a:rPr>
              <a:t>Verlagen ist neu.</a:t>
            </a:r>
            <a:endParaRPr lang="de-DE" sz="2000" dirty="0"/>
          </a:p>
        </p:txBody>
      </p:sp>
      <p:sp>
        <p:nvSpPr>
          <p:cNvPr id="16" name="Textfeld 15"/>
          <p:cNvSpPr txBox="1"/>
          <p:nvPr/>
        </p:nvSpPr>
        <p:spPr>
          <a:xfrm>
            <a:off x="971600" y="5013176"/>
            <a:ext cx="3240360" cy="1508105"/>
          </a:xfrm>
          <a:prstGeom prst="rect">
            <a:avLst/>
          </a:prstGeom>
          <a:noFill/>
        </p:spPr>
        <p:txBody>
          <a:bodyPr wrap="square" rtlCol="0">
            <a:spAutoFit/>
          </a:bodyPr>
          <a:lstStyle/>
          <a:p>
            <a:r>
              <a:rPr lang="de-DE" sz="2000" dirty="0">
                <a:solidFill>
                  <a:schemeClr val="bg1"/>
                </a:solidFill>
              </a:rPr>
              <a:t>Häufig konzentrieren wir uns stark auf einzelne Positionen der Verlagskalkulation.</a:t>
            </a:r>
          </a:p>
          <a:p>
            <a:endParaRPr lang="de-DE" dirty="0"/>
          </a:p>
        </p:txBody>
      </p:sp>
      <p:sp>
        <p:nvSpPr>
          <p:cNvPr id="17" name="Textfeld 16"/>
          <p:cNvSpPr txBox="1"/>
          <p:nvPr/>
        </p:nvSpPr>
        <p:spPr>
          <a:xfrm>
            <a:off x="5328308" y="2924944"/>
            <a:ext cx="3276140" cy="1508105"/>
          </a:xfrm>
          <a:prstGeom prst="rect">
            <a:avLst/>
          </a:prstGeom>
          <a:noFill/>
        </p:spPr>
        <p:txBody>
          <a:bodyPr wrap="square" rtlCol="0">
            <a:spAutoFit/>
          </a:bodyPr>
          <a:lstStyle/>
          <a:p>
            <a:r>
              <a:rPr lang="de-DE" sz="2000" dirty="0">
                <a:solidFill>
                  <a:schemeClr val="bg1"/>
                </a:solidFill>
              </a:rPr>
              <a:t>Die Diskussion um Förderhöchstgrenzen </a:t>
            </a:r>
            <a:br>
              <a:rPr lang="de-DE" sz="2000" dirty="0">
                <a:solidFill>
                  <a:schemeClr val="bg1"/>
                </a:solidFill>
              </a:rPr>
            </a:br>
            <a:r>
              <a:rPr lang="de-DE" sz="2000" dirty="0">
                <a:solidFill>
                  <a:schemeClr val="bg1"/>
                </a:solidFill>
              </a:rPr>
              <a:t>ist weitgehend gegenstandslos. </a:t>
            </a:r>
            <a:endParaRPr lang="de-DE" sz="2000" dirty="0"/>
          </a:p>
          <a:p>
            <a:endParaRPr lang="de-DE" dirty="0"/>
          </a:p>
        </p:txBody>
      </p:sp>
      <p:sp>
        <p:nvSpPr>
          <p:cNvPr id="18" name="Textfeld 17"/>
          <p:cNvSpPr txBox="1"/>
          <p:nvPr/>
        </p:nvSpPr>
        <p:spPr>
          <a:xfrm>
            <a:off x="917092" y="2924944"/>
            <a:ext cx="3366876" cy="1508105"/>
          </a:xfrm>
          <a:prstGeom prst="rect">
            <a:avLst/>
          </a:prstGeom>
          <a:noFill/>
        </p:spPr>
        <p:txBody>
          <a:bodyPr wrap="square" rtlCol="0">
            <a:spAutoFit/>
          </a:bodyPr>
          <a:lstStyle/>
          <a:p>
            <a:r>
              <a:rPr lang="de-DE" sz="2000" dirty="0" smtClean="0">
                <a:solidFill>
                  <a:schemeClr val="bg1"/>
                </a:solidFill>
              </a:rPr>
              <a:t>Dissertationen gehören auf die Repositorien.</a:t>
            </a:r>
          </a:p>
          <a:p>
            <a:r>
              <a:rPr lang="de-DE" sz="2000" dirty="0">
                <a:solidFill>
                  <a:schemeClr val="bg1"/>
                </a:solidFill>
              </a:rPr>
              <a:t>Fonds sollten Open Access für Spitzentitel ermöglichen.</a:t>
            </a:r>
          </a:p>
          <a:p>
            <a:endParaRPr lang="de-DE" dirty="0"/>
          </a:p>
        </p:txBody>
      </p:sp>
      <p:sp>
        <p:nvSpPr>
          <p:cNvPr id="19" name="Textfeld 18"/>
          <p:cNvSpPr txBox="1"/>
          <p:nvPr/>
        </p:nvSpPr>
        <p:spPr>
          <a:xfrm>
            <a:off x="5184292" y="980728"/>
            <a:ext cx="3276140" cy="1200329"/>
          </a:xfrm>
          <a:prstGeom prst="rect">
            <a:avLst/>
          </a:prstGeom>
          <a:noFill/>
        </p:spPr>
        <p:txBody>
          <a:bodyPr wrap="square" rtlCol="0">
            <a:spAutoFit/>
          </a:bodyPr>
          <a:lstStyle/>
          <a:p>
            <a:r>
              <a:rPr lang="de-DE" sz="2000" dirty="0">
                <a:solidFill>
                  <a:schemeClr val="bg1"/>
                </a:solidFill>
              </a:rPr>
              <a:t>Open Access-Monografien und -Sammelbände </a:t>
            </a:r>
            <a:br>
              <a:rPr lang="de-DE" sz="2000" dirty="0">
                <a:solidFill>
                  <a:schemeClr val="bg1"/>
                </a:solidFill>
              </a:rPr>
            </a:br>
            <a:r>
              <a:rPr lang="de-DE" sz="2000" dirty="0">
                <a:solidFill>
                  <a:schemeClr val="bg1"/>
                </a:solidFill>
              </a:rPr>
              <a:t>kosten viel Geld.</a:t>
            </a:r>
          </a:p>
          <a:p>
            <a:endParaRPr lang="de-DE" dirty="0"/>
          </a:p>
        </p:txBody>
      </p:sp>
    </p:spTree>
    <p:extLst>
      <p:ext uri="{BB962C8B-B14F-4D97-AF65-F5344CB8AC3E}">
        <p14:creationId xmlns:p14="http://schemas.microsoft.com/office/powerpoint/2010/main" val="358601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268760"/>
            <a:ext cx="8061325" cy="384721"/>
          </a:xfrm>
        </p:spPr>
        <p:txBody>
          <a:bodyPr/>
          <a:lstStyle/>
          <a:p>
            <a:r>
              <a:rPr lang="de-DE" dirty="0" smtClean="0"/>
              <a:t>Kontakt</a:t>
            </a:r>
            <a:endParaRPr lang="de-DE" dirty="0"/>
          </a:p>
        </p:txBody>
      </p:sp>
      <p:sp>
        <p:nvSpPr>
          <p:cNvPr id="3" name="Fußzeilenplatzhalter 2"/>
          <p:cNvSpPr>
            <a:spLocks noGrp="1"/>
          </p:cNvSpPr>
          <p:nvPr>
            <p:ph type="ftr" sz="quarter" idx="10"/>
          </p:nvPr>
        </p:nvSpPr>
        <p:spPr/>
        <p:txBody>
          <a:bodyPr/>
          <a:lstStyle/>
          <a:p>
            <a:pPr>
              <a:defRPr/>
            </a:pPr>
            <a:r>
              <a:rPr lang="de-DE" altLang="de-DE" smtClean="0">
                <a:solidFill>
                  <a:srgbClr val="717171"/>
                </a:solidFill>
              </a:rPr>
              <a:t>bibliothekskongress 2019 |  dagmar schobert  | leipzig, 18.03.2019</a:t>
            </a:r>
            <a:endParaRPr lang="de-DE" altLang="de-DE" b="0">
              <a:solidFill>
                <a:srgbClr val="717171"/>
              </a:solidFill>
            </a:endParaRPr>
          </a:p>
        </p:txBody>
      </p:sp>
      <p:pic>
        <p:nvPicPr>
          <p:cNvPr id="14"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62000" y="2780928"/>
            <a:ext cx="313184" cy="31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descr="Bildergebnis für mai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3380" y="2080037"/>
            <a:ext cx="236240" cy="236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Bildergebnis für telef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3380" y="2415981"/>
            <a:ext cx="273968" cy="273968"/>
          </a:xfrm>
          <a:prstGeom prst="rect">
            <a:avLst/>
          </a:prstGeom>
          <a:noFill/>
          <a:extLst>
            <a:ext uri="{909E8E84-426E-40DD-AFC4-6F175D3DCCD1}">
              <a14:hiddenFill xmlns:a14="http://schemas.microsoft.com/office/drawing/2010/main">
                <a:solidFill>
                  <a:srgbClr val="FFFFFF"/>
                </a:solidFill>
              </a14:hiddenFill>
            </a:ext>
          </a:extLst>
        </p:spPr>
      </p:pic>
      <p:sp>
        <p:nvSpPr>
          <p:cNvPr id="18" name="Inhaltsplatzhalter 2"/>
          <p:cNvSpPr txBox="1">
            <a:spLocks/>
          </p:cNvSpPr>
          <p:nvPr/>
        </p:nvSpPr>
        <p:spPr bwMode="auto">
          <a:xfrm>
            <a:off x="899592" y="1911925"/>
            <a:ext cx="7701483" cy="37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ts val="2200"/>
              </a:lnSpc>
              <a:spcBef>
                <a:spcPct val="0"/>
              </a:spcBef>
              <a:spcAft>
                <a:spcPct val="0"/>
              </a:spcAft>
              <a:defRPr sz="1400">
                <a:solidFill>
                  <a:srgbClr val="000000"/>
                </a:solidFill>
                <a:latin typeface="+mn-lt"/>
                <a:ea typeface="+mn-ea"/>
                <a:cs typeface="+mn-cs"/>
              </a:defRPr>
            </a:lvl1pPr>
            <a:lvl2pPr marL="784225" indent="-244475" algn="l" rtl="0" eaLnBrk="0" fontAlgn="base" hangingPunct="0">
              <a:spcBef>
                <a:spcPct val="20000"/>
              </a:spcBef>
              <a:spcAft>
                <a:spcPct val="0"/>
              </a:spcAft>
              <a:buFont typeface="Arial" charset="0"/>
              <a:buChar char="–"/>
              <a:defRPr sz="1400">
                <a:solidFill>
                  <a:srgbClr val="000000"/>
                </a:solidFill>
                <a:latin typeface="+mn-lt"/>
              </a:defRPr>
            </a:lvl2pPr>
            <a:lvl3pPr marL="1192213"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eaLnBrk="1" fontAlgn="t" hangingPunct="1">
              <a:lnSpc>
                <a:spcPct val="150000"/>
              </a:lnSpc>
            </a:pPr>
            <a:r>
              <a:rPr lang="de-DE" sz="1800" kern="0" dirty="0" smtClean="0">
                <a:hlinkClick r:id="rId6"/>
              </a:rPr>
              <a:t>dagmar.schobert@tu-berlin.de</a:t>
            </a:r>
            <a:r>
              <a:rPr lang="de-DE" sz="1800" kern="0" dirty="0" smtClean="0"/>
              <a:t>; </a:t>
            </a:r>
            <a:r>
              <a:rPr lang="de-DE" sz="1800" kern="0" dirty="0" smtClean="0">
                <a:hlinkClick r:id="rId7"/>
              </a:rPr>
              <a:t>openaccess@ub.tu-berlin.de</a:t>
            </a:r>
            <a:r>
              <a:rPr lang="de-DE" sz="1800" kern="0" dirty="0" smtClean="0"/>
              <a:t> </a:t>
            </a:r>
          </a:p>
          <a:p>
            <a:pPr eaLnBrk="1" fontAlgn="t" hangingPunct="1">
              <a:lnSpc>
                <a:spcPct val="150000"/>
              </a:lnSpc>
            </a:pPr>
            <a:r>
              <a:rPr lang="de-DE" sz="1800" kern="0" dirty="0" smtClean="0"/>
              <a:t>Dagmar </a:t>
            </a:r>
            <a:r>
              <a:rPr lang="de-DE" sz="1800" kern="0" dirty="0"/>
              <a:t>Schobert </a:t>
            </a:r>
            <a:r>
              <a:rPr lang="de-DE" sz="1800" kern="0" dirty="0" smtClean="0"/>
              <a:t>Tel. (030) </a:t>
            </a:r>
            <a:r>
              <a:rPr lang="de-DE" sz="1800" kern="0" dirty="0"/>
              <a:t>314 </a:t>
            </a:r>
            <a:r>
              <a:rPr lang="de-DE" sz="1800" kern="0" dirty="0" smtClean="0"/>
              <a:t>76127</a:t>
            </a:r>
          </a:p>
          <a:p>
            <a:pPr eaLnBrk="1" fontAlgn="t" hangingPunct="1">
              <a:lnSpc>
                <a:spcPct val="150000"/>
              </a:lnSpc>
            </a:pPr>
            <a:r>
              <a:rPr lang="de-DE" sz="1800" kern="0" dirty="0" smtClean="0">
                <a:hlinkClick r:id="rId8"/>
              </a:rPr>
              <a:t>www.ub.tu-berlin.de/</a:t>
            </a:r>
            <a:endParaRPr lang="de-DE" sz="1800" kern="0" dirty="0" smtClean="0"/>
          </a:p>
          <a:p>
            <a:pPr eaLnBrk="1" fontAlgn="t" hangingPunct="1">
              <a:lnSpc>
                <a:spcPct val="150000"/>
              </a:lnSpc>
            </a:pPr>
            <a:r>
              <a:rPr lang="de-DE" sz="1800" kern="0" dirty="0" smtClean="0">
                <a:hlinkClick r:id="rId9"/>
              </a:rPr>
              <a:t>http://blogs.ub.tu-berlin.de/openaccess/</a:t>
            </a:r>
            <a:endParaRPr lang="de-DE" sz="1800" kern="0" dirty="0" smtClean="0"/>
          </a:p>
          <a:p>
            <a:pPr eaLnBrk="1" fontAlgn="t" hangingPunct="1">
              <a:lnSpc>
                <a:spcPct val="150000"/>
              </a:lnSpc>
            </a:pPr>
            <a:r>
              <a:rPr lang="de-DE" sz="1800" kern="0" dirty="0" smtClean="0">
                <a:hlinkClick r:id="rId10"/>
              </a:rPr>
              <a:t>@</a:t>
            </a:r>
            <a:r>
              <a:rPr lang="de-DE" sz="1800" kern="0" dirty="0" err="1" smtClean="0">
                <a:hlinkClick r:id="rId10"/>
              </a:rPr>
              <a:t>UB_TU_Berlin</a:t>
            </a:r>
            <a:endParaRPr lang="de-DE" sz="1800" kern="0" dirty="0" smtClean="0"/>
          </a:p>
          <a:p>
            <a:pPr eaLnBrk="1" fontAlgn="t" hangingPunct="1">
              <a:lnSpc>
                <a:spcPct val="150000"/>
              </a:lnSpc>
            </a:pPr>
            <a:r>
              <a:rPr lang="de-DE" sz="1800" kern="0" dirty="0" smtClean="0">
                <a:hlinkClick r:id="rId11"/>
              </a:rPr>
              <a:t>http://de.slideshare.net/UB_TU_Berlin</a:t>
            </a:r>
            <a:endParaRPr lang="de-DE" sz="1800" kern="0" dirty="0" smtClean="0"/>
          </a:p>
        </p:txBody>
      </p:sp>
      <p:sp>
        <p:nvSpPr>
          <p:cNvPr id="4" name="Foliennummernplatzhalter 3"/>
          <p:cNvSpPr>
            <a:spLocks noGrp="1"/>
          </p:cNvSpPr>
          <p:nvPr>
            <p:ph type="sldNum" sz="quarter" idx="11"/>
          </p:nvPr>
        </p:nvSpPr>
        <p:spPr/>
        <p:txBody>
          <a:bodyPr/>
          <a:lstStyle/>
          <a:p>
            <a:pPr>
              <a:defRPr/>
            </a:pPr>
            <a:r>
              <a:rPr lang="de-DE" altLang="de-DE" smtClean="0"/>
              <a:t>Seite </a:t>
            </a:r>
            <a:fld id="{955993E3-1E96-4078-8A6C-4DEE5A1E3078}" type="slidenum">
              <a:rPr lang="de-DE" altLang="de-DE" smtClean="0"/>
              <a:pPr>
                <a:defRPr/>
              </a:pPr>
              <a:t>15</a:t>
            </a:fld>
            <a:endParaRPr lang="de-DE" altLang="de-DE"/>
          </a:p>
        </p:txBody>
      </p:sp>
      <p:pic>
        <p:nvPicPr>
          <p:cNvPr id="19" name="Graphic 7">
            <a:extLst>
              <a:ext uri="{FF2B5EF4-FFF2-40B4-BE49-F238E27FC236}">
                <a16:creationId xmlns:a16="http://schemas.microsoft.com/office/drawing/2014/main" id="{3498187F-B206-2B4B-851F-DDEAADC5591A}"/>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516676" y="3276929"/>
            <a:ext cx="288000" cy="288000"/>
          </a:xfrm>
          <a:prstGeom prst="rect">
            <a:avLst/>
          </a:prstGeom>
        </p:spPr>
      </p:pic>
      <p:pic>
        <p:nvPicPr>
          <p:cNvPr id="20" name="Graphic 2">
            <a:extLst>
              <a:ext uri="{FF2B5EF4-FFF2-40B4-BE49-F238E27FC236}">
                <a16:creationId xmlns:a16="http://schemas.microsoft.com/office/drawing/2014/main" id="{08CB22B8-2C02-DF4F-9BA4-194FBBC7E72C}"/>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513476" y="3693474"/>
            <a:ext cx="288000" cy="288000"/>
          </a:xfrm>
          <a:prstGeom prst="rect">
            <a:avLst/>
          </a:prstGeom>
        </p:spPr>
      </p:pic>
      <p:pic>
        <p:nvPicPr>
          <p:cNvPr id="21" name="Picture 15">
            <a:extLst>
              <a:ext uri="{FF2B5EF4-FFF2-40B4-BE49-F238E27FC236}">
                <a16:creationId xmlns:a16="http://schemas.microsoft.com/office/drawing/2014/main" id="{EB254F3A-3C61-9B4A-A2A7-0F9AC8BD222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13476" y="4110019"/>
            <a:ext cx="288000" cy="288000"/>
          </a:xfrm>
          <a:prstGeom prst="rect">
            <a:avLst/>
          </a:prstGeom>
        </p:spPr>
      </p:pic>
    </p:spTree>
    <p:extLst>
      <p:ext uri="{BB962C8B-B14F-4D97-AF65-F5344CB8AC3E}">
        <p14:creationId xmlns:p14="http://schemas.microsoft.com/office/powerpoint/2010/main" val="2747019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2</a:t>
            </a:fld>
            <a:endParaRPr lang="de-DE" altLang="de-DE"/>
          </a:p>
        </p:txBody>
      </p:sp>
      <p:sp>
        <p:nvSpPr>
          <p:cNvPr id="5" name="Rechteck 4"/>
          <p:cNvSpPr/>
          <p:nvPr/>
        </p:nvSpPr>
        <p:spPr bwMode="auto">
          <a:xfrm>
            <a:off x="0" y="0"/>
            <a:ext cx="9144000" cy="6858000"/>
          </a:xfrm>
          <a:prstGeom prst="rect">
            <a:avLst/>
          </a:prstGeom>
          <a:solidFill>
            <a:srgbClr val="336699"/>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77523" y="422383"/>
            <a:ext cx="7385777" cy="5539333"/>
          </a:xfrm>
          <a:prstGeom prst="rect">
            <a:avLst/>
          </a:prstGeom>
        </p:spPr>
      </p:pic>
    </p:spTree>
    <p:extLst>
      <p:ext uri="{BB962C8B-B14F-4D97-AF65-F5344CB8AC3E}">
        <p14:creationId xmlns:p14="http://schemas.microsoft.com/office/powerpoint/2010/main" val="274338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3</a:t>
            </a:fld>
            <a:endParaRPr lang="de-DE" altLang="de-DE"/>
          </a:p>
        </p:txBody>
      </p:sp>
      <p:graphicFrame>
        <p:nvGraphicFramePr>
          <p:cNvPr id="2" name="Objekt 1"/>
          <p:cNvGraphicFramePr>
            <a:graphicFrameLocks noChangeAspect="1"/>
          </p:cNvGraphicFramePr>
          <p:nvPr>
            <p:extLst>
              <p:ext uri="{D42A27DB-BD31-4B8C-83A1-F6EECF244321}">
                <p14:modId xmlns:p14="http://schemas.microsoft.com/office/powerpoint/2010/main" val="2371039489"/>
              </p:ext>
            </p:extLst>
          </p:nvPr>
        </p:nvGraphicFramePr>
        <p:xfrm>
          <a:off x="1172939" y="363686"/>
          <a:ext cx="5775325" cy="6089650"/>
        </p:xfrm>
        <a:graphic>
          <a:graphicData uri="http://schemas.openxmlformats.org/presentationml/2006/ole">
            <mc:AlternateContent xmlns:mc="http://schemas.openxmlformats.org/markup-compatibility/2006">
              <mc:Choice xmlns:v="urn:schemas-microsoft-com:vml" Requires="v">
                <p:oleObj spid="_x0000_s1065" name="Dokument" r:id="rId4" imgW="5775241" imgH="6089737" progId="Word.Document.12">
                  <p:embed/>
                </p:oleObj>
              </mc:Choice>
              <mc:Fallback>
                <p:oleObj name="Dokument" r:id="rId4" imgW="5775241" imgH="6089737" progId="Word.Document.12">
                  <p:embed/>
                  <p:pic>
                    <p:nvPicPr>
                      <p:cNvPr id="0" name=""/>
                      <p:cNvPicPr/>
                      <p:nvPr/>
                    </p:nvPicPr>
                    <p:blipFill>
                      <a:blip r:embed="rId5"/>
                      <a:stretch>
                        <a:fillRect/>
                      </a:stretch>
                    </p:blipFill>
                    <p:spPr>
                      <a:xfrm>
                        <a:off x="1172939" y="363686"/>
                        <a:ext cx="5775325" cy="6089650"/>
                      </a:xfrm>
                      <a:prstGeom prst="rect">
                        <a:avLst/>
                      </a:prstGeom>
                    </p:spPr>
                  </p:pic>
                </p:oleObj>
              </mc:Fallback>
            </mc:AlternateContent>
          </a:graphicData>
        </a:graphic>
      </p:graphicFrame>
    </p:spTree>
    <p:extLst>
      <p:ext uri="{BB962C8B-B14F-4D97-AF65-F5344CB8AC3E}">
        <p14:creationId xmlns:p14="http://schemas.microsoft.com/office/powerpoint/2010/main" val="2732163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7" name="Rechteck 6"/>
          <p:cNvSpPr/>
          <p:nvPr/>
        </p:nvSpPr>
        <p:spPr bwMode="auto">
          <a:xfrm>
            <a:off x="5106988" y="0"/>
            <a:ext cx="4037012" cy="6858000"/>
          </a:xfrm>
          <a:prstGeom prst="rect">
            <a:avLst/>
          </a:prstGeom>
          <a:solidFill>
            <a:srgbClr val="777777"/>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4</a:t>
            </a:fld>
            <a:endParaRPr lang="de-DE" altLang="de-DE"/>
          </a:p>
        </p:txBody>
      </p:sp>
      <p:pic>
        <p:nvPicPr>
          <p:cNvPr id="8" name="Grafik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12" y="0"/>
            <a:ext cx="5143500" cy="6858000"/>
          </a:xfrm>
          <a:prstGeom prst="rect">
            <a:avLst/>
          </a:prstGeom>
        </p:spPr>
      </p:pic>
      <p:sp>
        <p:nvSpPr>
          <p:cNvPr id="6" name="Textfeld 5"/>
          <p:cNvSpPr txBox="1"/>
          <p:nvPr/>
        </p:nvSpPr>
        <p:spPr>
          <a:xfrm>
            <a:off x="5580112" y="5282044"/>
            <a:ext cx="3020963" cy="523220"/>
          </a:xfrm>
          <a:prstGeom prst="rect">
            <a:avLst/>
          </a:prstGeom>
          <a:noFill/>
        </p:spPr>
        <p:txBody>
          <a:bodyPr wrap="square" rtlCol="0">
            <a:spAutoFit/>
          </a:bodyPr>
          <a:lstStyle/>
          <a:p>
            <a:r>
              <a:rPr lang="de-DE" sz="2800" dirty="0" err="1" smtClean="0">
                <a:solidFill>
                  <a:schemeClr val="bg1"/>
                </a:solidFill>
              </a:rPr>
              <a:t>Lessons</a:t>
            </a:r>
            <a:r>
              <a:rPr lang="de-DE" sz="2800" dirty="0" smtClean="0">
                <a:solidFill>
                  <a:schemeClr val="bg1"/>
                </a:solidFill>
              </a:rPr>
              <a:t> </a:t>
            </a:r>
            <a:r>
              <a:rPr lang="de-DE" sz="2800" dirty="0" err="1" smtClean="0">
                <a:solidFill>
                  <a:schemeClr val="bg1"/>
                </a:solidFill>
              </a:rPr>
              <a:t>learned</a:t>
            </a:r>
            <a:r>
              <a:rPr lang="de-DE" sz="2800" dirty="0" smtClean="0">
                <a:solidFill>
                  <a:schemeClr val="bg1"/>
                </a:solidFill>
              </a:rPr>
              <a:t>:</a:t>
            </a:r>
            <a:endParaRPr lang="de-DE" sz="2800" dirty="0">
              <a:solidFill>
                <a:schemeClr val="bg1"/>
              </a:solidFill>
            </a:endParaRPr>
          </a:p>
        </p:txBody>
      </p:sp>
    </p:spTree>
    <p:extLst>
      <p:ext uri="{BB962C8B-B14F-4D97-AF65-F5344CB8AC3E}">
        <p14:creationId xmlns:p14="http://schemas.microsoft.com/office/powerpoint/2010/main" val="2540314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5</a:t>
            </a:fld>
            <a:endParaRPr lang="de-DE" altLang="de-DE"/>
          </a:p>
        </p:txBody>
      </p:sp>
      <p:sp>
        <p:nvSpPr>
          <p:cNvPr id="6" name="Textfeld 5"/>
          <p:cNvSpPr txBox="1"/>
          <p:nvPr/>
        </p:nvSpPr>
        <p:spPr>
          <a:xfrm>
            <a:off x="3131840" y="3861048"/>
            <a:ext cx="5688632" cy="2663577"/>
          </a:xfrm>
          <a:prstGeom prst="rect">
            <a:avLst/>
          </a:prstGeom>
          <a:noFill/>
        </p:spPr>
        <p:txBody>
          <a:bodyPr wrap="square" rtlCol="0">
            <a:spAutoFit/>
          </a:bodyPr>
          <a:lstStyle/>
          <a:p>
            <a:endParaRPr lang="de-DE" dirty="0"/>
          </a:p>
        </p:txBody>
      </p:sp>
      <p:sp>
        <p:nvSpPr>
          <p:cNvPr id="7" name="Rechteck 6"/>
          <p:cNvSpPr/>
          <p:nvPr/>
        </p:nvSpPr>
        <p:spPr bwMode="auto">
          <a:xfrm>
            <a:off x="0" y="0"/>
            <a:ext cx="9144000" cy="6858000"/>
          </a:xfrm>
          <a:prstGeom prst="rect">
            <a:avLst/>
          </a:prstGeom>
          <a:solidFill>
            <a:srgbClr val="336699"/>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1621"/>
            <a:ext cx="7164288" cy="5373216"/>
          </a:xfrm>
          <a:prstGeom prst="rect">
            <a:avLst/>
          </a:prstGeom>
        </p:spPr>
      </p:pic>
      <p:sp>
        <p:nvSpPr>
          <p:cNvPr id="8" name="Textfeld 7"/>
          <p:cNvSpPr txBox="1"/>
          <p:nvPr/>
        </p:nvSpPr>
        <p:spPr>
          <a:xfrm>
            <a:off x="216222" y="5703639"/>
            <a:ext cx="8820274" cy="523220"/>
          </a:xfrm>
          <a:prstGeom prst="rect">
            <a:avLst/>
          </a:prstGeom>
          <a:noFill/>
        </p:spPr>
        <p:txBody>
          <a:bodyPr wrap="square" rtlCol="0">
            <a:spAutoFit/>
          </a:bodyPr>
          <a:lstStyle/>
          <a:p>
            <a:r>
              <a:rPr lang="de-DE" sz="2800" dirty="0" smtClean="0">
                <a:solidFill>
                  <a:schemeClr val="bg1"/>
                </a:solidFill>
              </a:rPr>
              <a:t>Die enge </a:t>
            </a:r>
            <a:r>
              <a:rPr lang="de-DE" sz="2800" dirty="0">
                <a:solidFill>
                  <a:schemeClr val="bg1"/>
                </a:solidFill>
              </a:rPr>
              <a:t>Zusammenarbeit </a:t>
            </a:r>
            <a:r>
              <a:rPr lang="de-DE" sz="2800" dirty="0" smtClean="0">
                <a:solidFill>
                  <a:schemeClr val="bg1"/>
                </a:solidFill>
              </a:rPr>
              <a:t>mit </a:t>
            </a:r>
            <a:r>
              <a:rPr lang="de-DE" sz="2800" dirty="0">
                <a:solidFill>
                  <a:schemeClr val="bg1"/>
                </a:solidFill>
              </a:rPr>
              <a:t>den </a:t>
            </a:r>
            <a:r>
              <a:rPr lang="de-DE" sz="2800" dirty="0" smtClean="0">
                <a:solidFill>
                  <a:schemeClr val="bg1"/>
                </a:solidFill>
              </a:rPr>
              <a:t>Verlagen ist neu.</a:t>
            </a:r>
            <a:endParaRPr lang="de-DE" sz="2800" dirty="0"/>
          </a:p>
        </p:txBody>
      </p:sp>
    </p:spTree>
    <p:extLst>
      <p:ext uri="{BB962C8B-B14F-4D97-AF65-F5344CB8AC3E}">
        <p14:creationId xmlns:p14="http://schemas.microsoft.com/office/powerpoint/2010/main" val="2057933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0" y="0"/>
            <a:ext cx="9144000" cy="1808820"/>
          </a:xfrm>
          <a:prstGeom prst="rect">
            <a:avLst/>
          </a:prstGeom>
          <a:solidFill>
            <a:srgbClr val="336699"/>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6</a:t>
            </a:fld>
            <a:endParaRPr lang="de-DE" altLang="de-DE"/>
          </a:p>
        </p:txBody>
      </p:sp>
      <p:sp>
        <p:nvSpPr>
          <p:cNvPr id="6" name="Textfeld 5"/>
          <p:cNvSpPr txBox="1"/>
          <p:nvPr/>
        </p:nvSpPr>
        <p:spPr>
          <a:xfrm>
            <a:off x="395536" y="704890"/>
            <a:ext cx="8424936" cy="707886"/>
          </a:xfrm>
          <a:prstGeom prst="rect">
            <a:avLst/>
          </a:prstGeom>
          <a:noFill/>
        </p:spPr>
        <p:txBody>
          <a:bodyPr wrap="square" rtlCol="0">
            <a:spAutoFit/>
          </a:bodyPr>
          <a:lstStyle/>
          <a:p>
            <a:r>
              <a:rPr lang="de-DE" sz="2800" dirty="0" smtClean="0">
                <a:solidFill>
                  <a:schemeClr val="bg1"/>
                </a:solidFill>
              </a:rPr>
              <a:t>Open-Access-Monografien kosten viel Geld.</a:t>
            </a:r>
            <a:endParaRPr lang="de-DE" sz="2400" dirty="0">
              <a:solidFill>
                <a:schemeClr val="bg1"/>
              </a:solidFill>
            </a:endParaRPr>
          </a:p>
          <a:p>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08820"/>
            <a:ext cx="9144000" cy="6804756"/>
          </a:xfrm>
          <a:prstGeom prst="rect">
            <a:avLst/>
          </a:prstGeom>
        </p:spPr>
      </p:pic>
    </p:spTree>
    <p:extLst>
      <p:ext uri="{BB962C8B-B14F-4D97-AF65-F5344CB8AC3E}">
        <p14:creationId xmlns:p14="http://schemas.microsoft.com/office/powerpoint/2010/main" val="283487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7</a:t>
            </a:fld>
            <a:endParaRPr lang="de-DE" altLang="de-DE"/>
          </a:p>
        </p:txBody>
      </p:sp>
      <p:sp>
        <p:nvSpPr>
          <p:cNvPr id="5" name="Rechteck 4"/>
          <p:cNvSpPr/>
          <p:nvPr/>
        </p:nvSpPr>
        <p:spPr bwMode="auto">
          <a:xfrm>
            <a:off x="0" y="0"/>
            <a:ext cx="9144000" cy="6858000"/>
          </a:xfrm>
          <a:prstGeom prst="rect">
            <a:avLst/>
          </a:prstGeom>
          <a:solidFill>
            <a:srgbClr val="777777"/>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7" name="Textfeld 6"/>
          <p:cNvSpPr txBox="1"/>
          <p:nvPr/>
        </p:nvSpPr>
        <p:spPr>
          <a:xfrm>
            <a:off x="755576" y="548680"/>
            <a:ext cx="7776864" cy="1384995"/>
          </a:xfrm>
          <a:prstGeom prst="rect">
            <a:avLst/>
          </a:prstGeom>
          <a:noFill/>
        </p:spPr>
        <p:txBody>
          <a:bodyPr wrap="square" rtlCol="0">
            <a:spAutoFit/>
          </a:bodyPr>
          <a:lstStyle/>
          <a:p>
            <a:r>
              <a:rPr lang="de-DE" sz="2800" dirty="0">
                <a:solidFill>
                  <a:schemeClr val="bg1"/>
                </a:solidFill>
              </a:rPr>
              <a:t>Das Portfolio eines Monografien-Verlages setzt sich zusammen aus Spitzentiteln und Titeln mit geringer Absatzerwartung.</a:t>
            </a:r>
          </a:p>
        </p:txBody>
      </p:sp>
      <p:sp>
        <p:nvSpPr>
          <p:cNvPr id="9" name="Textfeld 8"/>
          <p:cNvSpPr txBox="1"/>
          <p:nvPr/>
        </p:nvSpPr>
        <p:spPr>
          <a:xfrm>
            <a:off x="827584" y="2564904"/>
            <a:ext cx="3384376" cy="3539430"/>
          </a:xfrm>
          <a:prstGeom prst="rect">
            <a:avLst/>
          </a:prstGeom>
          <a:noFill/>
          <a:ln w="12700">
            <a:solidFill>
              <a:schemeClr val="bg1"/>
            </a:solidFill>
          </a:ln>
        </p:spPr>
        <p:txBody>
          <a:bodyPr wrap="square" rtlCol="0">
            <a:spAutoFit/>
          </a:bodyPr>
          <a:lstStyle/>
          <a:p>
            <a:endParaRPr lang="de-DE" dirty="0" smtClean="0"/>
          </a:p>
          <a:p>
            <a:endParaRPr lang="de-DE" dirty="0"/>
          </a:p>
          <a:p>
            <a:endParaRPr lang="de-DE" dirty="0" smtClean="0"/>
          </a:p>
          <a:p>
            <a:endParaRPr lang="de-DE" dirty="0"/>
          </a:p>
          <a:p>
            <a:endParaRPr lang="de-DE" dirty="0" smtClean="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de-DE" sz="2000" dirty="0" smtClean="0">
                <a:solidFill>
                  <a:schemeClr val="bg1"/>
                </a:solidFill>
              </a:rPr>
              <a:t>Spitzentitel</a:t>
            </a:r>
            <a:endParaRPr lang="de-DE" sz="2000" dirty="0">
              <a:solidFill>
                <a:schemeClr val="bg1"/>
              </a:solidFill>
            </a:endParaRPr>
          </a:p>
        </p:txBody>
      </p:sp>
      <p:sp>
        <p:nvSpPr>
          <p:cNvPr id="10" name="Textfeld 9"/>
          <p:cNvSpPr txBox="1"/>
          <p:nvPr/>
        </p:nvSpPr>
        <p:spPr>
          <a:xfrm>
            <a:off x="4788024" y="4277414"/>
            <a:ext cx="3384376" cy="1815882"/>
          </a:xfrm>
          <a:prstGeom prst="rect">
            <a:avLst/>
          </a:prstGeom>
          <a:noFill/>
          <a:ln w="12700">
            <a:solidFill>
              <a:schemeClr val="bg1"/>
            </a:solidFill>
          </a:ln>
        </p:spPr>
        <p:txBody>
          <a:bodyPr wrap="square" rtlCol="0">
            <a:spAutoFit/>
          </a:bodyPr>
          <a:lstStyle/>
          <a:p>
            <a:endParaRPr lang="de-DE" dirty="0" smtClean="0"/>
          </a:p>
          <a:p>
            <a:endParaRPr lang="de-DE" dirty="0"/>
          </a:p>
          <a:p>
            <a:endParaRPr lang="de-DE" dirty="0" smtClean="0"/>
          </a:p>
          <a:p>
            <a:endParaRPr lang="de-DE" dirty="0" smtClean="0"/>
          </a:p>
          <a:p>
            <a:endParaRPr lang="de-DE" dirty="0" smtClean="0"/>
          </a:p>
          <a:p>
            <a:endParaRPr lang="de-DE" dirty="0"/>
          </a:p>
          <a:p>
            <a:r>
              <a:rPr lang="de-DE" sz="2000" dirty="0" smtClean="0">
                <a:solidFill>
                  <a:schemeClr val="bg1"/>
                </a:solidFill>
              </a:rPr>
              <a:t>Titel mit geringer Absatzerwartung</a:t>
            </a:r>
            <a:endParaRPr lang="de-DE" sz="2000" dirty="0">
              <a:solidFill>
                <a:schemeClr val="bg1"/>
              </a:solidFill>
            </a:endParaRPr>
          </a:p>
        </p:txBody>
      </p:sp>
      <p:cxnSp>
        <p:nvCxnSpPr>
          <p:cNvPr id="12" name="Gerade Verbindung mit Pfeil 11"/>
          <p:cNvCxnSpPr/>
          <p:nvPr/>
        </p:nvCxnSpPr>
        <p:spPr bwMode="auto">
          <a:xfrm flipV="1">
            <a:off x="827584" y="2348880"/>
            <a:ext cx="0" cy="3755454"/>
          </a:xfrm>
          <a:prstGeom prst="straightConnector1">
            <a:avLst/>
          </a:prstGeom>
          <a:solidFill>
            <a:schemeClr val="tx2"/>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a:off x="4788024" y="4797276"/>
            <a:ext cx="0" cy="1584474"/>
          </a:xfrm>
          <a:prstGeom prst="straightConnector1">
            <a:avLst/>
          </a:prstGeom>
          <a:solidFill>
            <a:schemeClr val="tx2"/>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86186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8</a:t>
            </a:fld>
            <a:endParaRPr lang="de-DE" altLang="de-DE"/>
          </a:p>
        </p:txBody>
      </p:sp>
      <p:sp>
        <p:nvSpPr>
          <p:cNvPr id="5" name="Rechteck 4"/>
          <p:cNvSpPr/>
          <p:nvPr/>
        </p:nvSpPr>
        <p:spPr bwMode="auto">
          <a:xfrm>
            <a:off x="0" y="0"/>
            <a:ext cx="9180512" cy="6858000"/>
          </a:xfrm>
          <a:prstGeom prst="rect">
            <a:avLst/>
          </a:prstGeom>
          <a:solidFill>
            <a:srgbClr val="777777"/>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7" name="Textfeld 6"/>
          <p:cNvSpPr txBox="1"/>
          <p:nvPr/>
        </p:nvSpPr>
        <p:spPr>
          <a:xfrm>
            <a:off x="755576" y="548680"/>
            <a:ext cx="7776864" cy="1569660"/>
          </a:xfrm>
          <a:prstGeom prst="rect">
            <a:avLst/>
          </a:prstGeom>
          <a:noFill/>
        </p:spPr>
        <p:txBody>
          <a:bodyPr wrap="square" rtlCol="0">
            <a:spAutoFit/>
          </a:bodyPr>
          <a:lstStyle/>
          <a:p>
            <a:r>
              <a:rPr lang="de-DE" sz="2400" dirty="0" smtClean="0">
                <a:solidFill>
                  <a:schemeClr val="bg1"/>
                </a:solidFill>
              </a:rPr>
              <a:t>Dissertationen und wissenschaftsberichtende </a:t>
            </a:r>
            <a:r>
              <a:rPr lang="de-DE" sz="2400" dirty="0">
                <a:solidFill>
                  <a:schemeClr val="bg1"/>
                </a:solidFill>
              </a:rPr>
              <a:t>Formate </a:t>
            </a:r>
            <a:r>
              <a:rPr lang="de-DE" sz="2400" dirty="0" smtClean="0">
                <a:solidFill>
                  <a:schemeClr val="bg1"/>
                </a:solidFill>
              </a:rPr>
              <a:t>gehören </a:t>
            </a:r>
            <a:r>
              <a:rPr lang="de-DE" sz="2400" dirty="0">
                <a:solidFill>
                  <a:schemeClr val="bg1"/>
                </a:solidFill>
              </a:rPr>
              <a:t>auf die </a:t>
            </a:r>
            <a:r>
              <a:rPr lang="de-DE" sz="2400" dirty="0" smtClean="0">
                <a:solidFill>
                  <a:schemeClr val="bg1"/>
                </a:solidFill>
              </a:rPr>
              <a:t>Repositorien</a:t>
            </a:r>
            <a:br>
              <a:rPr lang="de-DE" sz="2400" dirty="0" smtClean="0">
                <a:solidFill>
                  <a:schemeClr val="bg1"/>
                </a:solidFill>
              </a:rPr>
            </a:br>
            <a:r>
              <a:rPr lang="de-DE" sz="2800" dirty="0" smtClean="0">
                <a:solidFill>
                  <a:schemeClr val="bg1"/>
                </a:solidFill>
              </a:rPr>
              <a:t> </a:t>
            </a:r>
            <a:br>
              <a:rPr lang="de-DE" sz="2800" dirty="0" smtClean="0">
                <a:solidFill>
                  <a:schemeClr val="bg1"/>
                </a:solidFill>
              </a:rPr>
            </a:br>
            <a:r>
              <a:rPr lang="de-DE" sz="2000" dirty="0" smtClean="0">
                <a:solidFill>
                  <a:schemeClr val="bg1"/>
                </a:solidFill>
              </a:rPr>
              <a:t>(</a:t>
            </a:r>
            <a:r>
              <a:rPr lang="de-DE" sz="2000" dirty="0">
                <a:solidFill>
                  <a:schemeClr val="bg1"/>
                </a:solidFill>
              </a:rPr>
              <a:t>und ggf. in die Open-Access-Universitätsverlage). </a:t>
            </a:r>
          </a:p>
        </p:txBody>
      </p:sp>
      <p:sp>
        <p:nvSpPr>
          <p:cNvPr id="10" name="Textfeld 9"/>
          <p:cNvSpPr txBox="1"/>
          <p:nvPr/>
        </p:nvSpPr>
        <p:spPr>
          <a:xfrm>
            <a:off x="4645992" y="2935982"/>
            <a:ext cx="3384376" cy="3293209"/>
          </a:xfrm>
          <a:prstGeom prst="rect">
            <a:avLst/>
          </a:prstGeom>
          <a:noFill/>
          <a:ln w="12700">
            <a:solidFill>
              <a:schemeClr val="bg1"/>
            </a:solidFill>
          </a:ln>
        </p:spPr>
        <p:txBody>
          <a:bodyPr wrap="square" rtlCol="0">
            <a:spAutoFit/>
          </a:bodyPr>
          <a:lstStyle/>
          <a:p>
            <a:endParaRPr lang="de-DE" dirty="0" smtClean="0"/>
          </a:p>
          <a:p>
            <a:endParaRPr lang="de-DE" dirty="0"/>
          </a:p>
          <a:p>
            <a:endParaRPr lang="de-DE" dirty="0" smtClean="0"/>
          </a:p>
          <a:p>
            <a:endParaRPr lang="de-DE" dirty="0" smtClean="0"/>
          </a:p>
          <a:p>
            <a:endParaRPr lang="de-DE" dirty="0"/>
          </a:p>
          <a:p>
            <a:endParaRPr lang="de-DE" dirty="0" smtClean="0"/>
          </a:p>
          <a:p>
            <a:endParaRPr lang="de-DE" dirty="0" smtClean="0"/>
          </a:p>
          <a:p>
            <a:endParaRPr lang="de-DE" dirty="0" smtClean="0"/>
          </a:p>
          <a:p>
            <a:endParaRPr lang="de-DE" dirty="0"/>
          </a:p>
          <a:p>
            <a:endParaRPr lang="de-DE" dirty="0" smtClean="0"/>
          </a:p>
          <a:p>
            <a:endParaRPr lang="de-DE" dirty="0"/>
          </a:p>
          <a:p>
            <a:endParaRPr lang="de-DE" dirty="0" smtClean="0"/>
          </a:p>
          <a:p>
            <a:endParaRPr lang="de-DE" dirty="0" smtClean="0"/>
          </a:p>
          <a:p>
            <a:endParaRPr lang="de-DE" dirty="0"/>
          </a:p>
          <a:p>
            <a:r>
              <a:rPr lang="de-DE" sz="2000" dirty="0" smtClean="0">
                <a:solidFill>
                  <a:schemeClr val="bg1"/>
                </a:solidFill>
              </a:rPr>
              <a:t>OA-Dissertation im Verlag:</a:t>
            </a:r>
            <a:br>
              <a:rPr lang="de-DE" sz="2000" dirty="0" smtClean="0">
                <a:solidFill>
                  <a:schemeClr val="bg1"/>
                </a:solidFill>
              </a:rPr>
            </a:br>
            <a:r>
              <a:rPr lang="de-DE" sz="2000" dirty="0" smtClean="0">
                <a:solidFill>
                  <a:schemeClr val="bg1"/>
                </a:solidFill>
              </a:rPr>
              <a:t>ab 5.000 Euro aufwärts</a:t>
            </a:r>
            <a:endParaRPr lang="de-DE" sz="2000" dirty="0">
              <a:solidFill>
                <a:schemeClr val="bg1"/>
              </a:solidFill>
            </a:endParaRPr>
          </a:p>
        </p:txBody>
      </p:sp>
      <p:sp>
        <p:nvSpPr>
          <p:cNvPr id="11" name="Textfeld 10"/>
          <p:cNvSpPr txBox="1"/>
          <p:nvPr/>
        </p:nvSpPr>
        <p:spPr>
          <a:xfrm>
            <a:off x="827584" y="4833158"/>
            <a:ext cx="3384376" cy="1384995"/>
          </a:xfrm>
          <a:prstGeom prst="rect">
            <a:avLst/>
          </a:prstGeom>
          <a:noFill/>
          <a:ln w="12700">
            <a:solidFill>
              <a:schemeClr val="bg1"/>
            </a:solidFill>
          </a:ln>
        </p:spPr>
        <p:txBody>
          <a:bodyPr wrap="square" rtlCol="0">
            <a:spAutoFit/>
          </a:bodyPr>
          <a:lstStyle/>
          <a:p>
            <a:endParaRPr lang="de-DE" dirty="0" smtClean="0"/>
          </a:p>
          <a:p>
            <a:endParaRPr lang="de-DE" dirty="0"/>
          </a:p>
          <a:p>
            <a:r>
              <a:rPr lang="de-DE" sz="2000" dirty="0" smtClean="0">
                <a:solidFill>
                  <a:schemeClr val="bg1"/>
                </a:solidFill>
              </a:rPr>
              <a:t>OA-Dissertation auf dem Repositorium =</a:t>
            </a:r>
          </a:p>
          <a:p>
            <a:r>
              <a:rPr lang="de-DE" sz="2000" dirty="0" smtClean="0">
                <a:solidFill>
                  <a:schemeClr val="bg1"/>
                </a:solidFill>
              </a:rPr>
              <a:t>Standardservice einer UB</a:t>
            </a:r>
          </a:p>
        </p:txBody>
      </p:sp>
      <p:cxnSp>
        <p:nvCxnSpPr>
          <p:cNvPr id="13" name="Gerade Verbindung mit Pfeil 12"/>
          <p:cNvCxnSpPr/>
          <p:nvPr/>
        </p:nvCxnSpPr>
        <p:spPr bwMode="auto">
          <a:xfrm flipV="1">
            <a:off x="4644008" y="2708920"/>
            <a:ext cx="0" cy="3539430"/>
          </a:xfrm>
          <a:prstGeom prst="straightConnector1">
            <a:avLst/>
          </a:prstGeom>
          <a:solidFill>
            <a:schemeClr val="tx2"/>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a:off x="827584" y="4833158"/>
            <a:ext cx="0" cy="324034"/>
          </a:xfrm>
          <a:prstGeom prst="straightConnector1">
            <a:avLst/>
          </a:prstGeom>
          <a:solidFill>
            <a:schemeClr val="tx2"/>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6028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0"/>
          </p:nvPr>
        </p:nvSpPr>
        <p:spPr/>
        <p:txBody>
          <a:bodyPr/>
          <a:lstStyle/>
          <a:p>
            <a:pPr>
              <a:defRPr/>
            </a:pPr>
            <a:r>
              <a:rPr lang="de-DE" altLang="de-DE" smtClean="0"/>
              <a:t>bibliothekskongress 2019 |  dagmar schobert  | leipzig, 18.03.2019</a:t>
            </a:r>
            <a:endParaRPr lang="de-DE" altLang="de-DE" b="0"/>
          </a:p>
        </p:txBody>
      </p:sp>
      <p:sp>
        <p:nvSpPr>
          <p:cNvPr id="4" name="Foliennummernplatzhalter 3"/>
          <p:cNvSpPr>
            <a:spLocks noGrp="1"/>
          </p:cNvSpPr>
          <p:nvPr>
            <p:ph type="sldNum" sz="quarter" idx="11"/>
          </p:nvPr>
        </p:nvSpPr>
        <p:spPr/>
        <p:txBody>
          <a:bodyPr/>
          <a:lstStyle/>
          <a:p>
            <a:pPr>
              <a:defRPr/>
            </a:pPr>
            <a:r>
              <a:rPr lang="de-DE" altLang="de-DE" smtClean="0"/>
              <a:t>Seite </a:t>
            </a:r>
            <a:fld id="{26243977-1855-4ECA-8AE6-2AC3C4A7F89C}" type="slidenum">
              <a:rPr lang="de-DE" altLang="de-DE" smtClean="0"/>
              <a:pPr>
                <a:defRPr/>
              </a:pPr>
              <a:t>9</a:t>
            </a:fld>
            <a:endParaRPr lang="de-DE" altLang="de-DE"/>
          </a:p>
        </p:txBody>
      </p:sp>
      <p:sp>
        <p:nvSpPr>
          <p:cNvPr id="5" name="Rechteck 4"/>
          <p:cNvSpPr/>
          <p:nvPr/>
        </p:nvSpPr>
        <p:spPr bwMode="auto">
          <a:xfrm>
            <a:off x="0" y="0"/>
            <a:ext cx="9144000" cy="6858000"/>
          </a:xfrm>
          <a:prstGeom prst="rect">
            <a:avLst/>
          </a:prstGeom>
          <a:solidFill>
            <a:srgbClr val="336699"/>
          </a:solid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accent3"/>
              </a:solidFill>
              <a:effectLst/>
              <a:latin typeface="Arial" charset="0"/>
            </a:endParaRPr>
          </a:p>
        </p:txBody>
      </p:sp>
      <p:sp>
        <p:nvSpPr>
          <p:cNvPr id="6" name="Textfeld 5"/>
          <p:cNvSpPr txBox="1"/>
          <p:nvPr/>
        </p:nvSpPr>
        <p:spPr>
          <a:xfrm>
            <a:off x="5076056" y="476672"/>
            <a:ext cx="3260525" cy="5078313"/>
          </a:xfrm>
          <a:prstGeom prst="rect">
            <a:avLst/>
          </a:prstGeom>
          <a:solidFill>
            <a:srgbClr val="336699"/>
          </a:solidFill>
        </p:spPr>
        <p:txBody>
          <a:bodyPr wrap="square" rtlCol="0">
            <a:spAutoFit/>
          </a:bodyPr>
          <a:lstStyle/>
          <a:p>
            <a:r>
              <a:rPr lang="de-DE" sz="2800" dirty="0" smtClean="0">
                <a:solidFill>
                  <a:schemeClr val="bg1"/>
                </a:solidFill>
              </a:rPr>
              <a:t>Monografien-Publikationsfonds </a:t>
            </a:r>
            <a:r>
              <a:rPr lang="de-DE" sz="2800" dirty="0">
                <a:solidFill>
                  <a:schemeClr val="bg1"/>
                </a:solidFill>
              </a:rPr>
              <a:t>sollten Open Access für Spitzentitel ermöglichen</a:t>
            </a:r>
            <a:r>
              <a:rPr lang="de-DE" sz="2800" dirty="0" smtClean="0">
                <a:solidFill>
                  <a:schemeClr val="bg1"/>
                </a:solidFill>
              </a:rPr>
              <a:t>.</a:t>
            </a:r>
          </a:p>
          <a:p>
            <a:endParaRPr lang="de-DE" sz="2400" dirty="0">
              <a:solidFill>
                <a:schemeClr val="bg1"/>
              </a:solidFill>
            </a:endParaRPr>
          </a:p>
          <a:p>
            <a:endParaRPr lang="de-DE" sz="2400" dirty="0" smtClean="0">
              <a:solidFill>
                <a:schemeClr val="bg1"/>
              </a:solidFill>
            </a:endParaRPr>
          </a:p>
          <a:p>
            <a:endParaRPr lang="de-DE" sz="2400" dirty="0">
              <a:solidFill>
                <a:schemeClr val="bg1"/>
              </a:solidFill>
            </a:endParaRPr>
          </a:p>
          <a:p>
            <a:endParaRPr lang="de-DE" sz="2400" dirty="0" smtClean="0">
              <a:solidFill>
                <a:schemeClr val="bg1"/>
              </a:solidFill>
            </a:endParaRPr>
          </a:p>
          <a:p>
            <a:endParaRPr lang="de-DE" sz="2400" dirty="0">
              <a:solidFill>
                <a:schemeClr val="bg1"/>
              </a:solidFill>
            </a:endParaRPr>
          </a:p>
          <a:p>
            <a:endParaRPr lang="de-DE" sz="2400" dirty="0">
              <a:solidFill>
                <a:schemeClr val="bg1"/>
              </a:solidFill>
            </a:endParaRPr>
          </a:p>
          <a:p>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flipH="1">
            <a:off x="-1183084" y="1146572"/>
            <a:ext cx="6858002" cy="4564857"/>
          </a:xfrm>
          <a:prstGeom prst="rect">
            <a:avLst/>
          </a:prstGeom>
        </p:spPr>
      </p:pic>
    </p:spTree>
    <p:extLst>
      <p:ext uri="{BB962C8B-B14F-4D97-AF65-F5344CB8AC3E}">
        <p14:creationId xmlns:p14="http://schemas.microsoft.com/office/powerpoint/2010/main" val="3656754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U_PPT_Master_ohneBild_HDL-einzeilig (6)">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accent3"/>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200" b="0" i="0" u="none" strike="noStrike" cap="none" normalizeH="0" baseline="0" smtClean="0">
            <a:ln>
              <a:noFill/>
            </a:ln>
            <a:solidFill>
              <a:schemeClr val="tx1"/>
            </a:solidFill>
            <a:effectLst/>
            <a:latin typeface="Arial"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TU_PPT_Master_ohneBild_HDL-einzeilig (6)</Template>
  <TotalTime>0</TotalTime>
  <Words>1197</Words>
  <Application>Microsoft Office PowerPoint</Application>
  <PresentationFormat>Bildschirmpräsentation (4:3)</PresentationFormat>
  <Paragraphs>206</Paragraphs>
  <Slides>15</Slides>
  <Notes>15</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1</vt:i4>
      </vt:variant>
      <vt:variant>
        <vt:lpstr>Folientitel</vt:lpstr>
      </vt:variant>
      <vt:variant>
        <vt:i4>15</vt:i4>
      </vt:variant>
    </vt:vector>
  </HeadingPairs>
  <TitlesOfParts>
    <vt:vector size="21" baseType="lpstr">
      <vt:lpstr>Arial</vt:lpstr>
      <vt:lpstr>Calibri</vt:lpstr>
      <vt:lpstr>Times New Roman</vt:lpstr>
      <vt:lpstr>TU_PPT_Master_ohneBild_HDL-einzeilig (6)</vt:lpstr>
      <vt:lpstr>Benutzerdefiniertes Design</vt:lpstr>
      <vt:lpstr>Dokument</vt:lpstr>
      <vt:lpstr> Förderung von Open Access für Monografien und Sammelbände an der TU Berlin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Kontakt</vt:lpstr>
    </vt:vector>
  </TitlesOfParts>
  <Company>Universitätsbibliothek der TU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Förderung von Open Access für Monografien und Sammelbände an der TU Berlin </dc:title>
  <dc:subject>Die TU Berlin verfügt seit März 2018 über einen Publikationsfonds zur Förderung von Open-Access-Monografien und -Sammelbänden. Im Vortrag werden erste Erfahrungen geteilt. Bei der Förderung von Monografien stehen wir vor z. T. unerwarteten Herausforderungen. Der Vortrag ist ein Beitrag zum Diskurs. Neu ist die notwendige enge Zusammenarbeit mit den Verlagen. Das Portfolio eines Verlages setzt sich zusammen aus Spitzentiteln und Titeln mit geringer Absatzerwartung. Dissertationen und wissenschaftsberichtende Formate gehören auf die Repositorien. Universitäten sollten sich auf die Förderung von Standardwerken, Kompendien, Sammelbänden etc. konzentrieren. Dafür müssen die Förderhöchstgrenzen flexibel sein. Kostentransparenz ist eine Voraussetzung, aber von den Verlagen häufig schwer zu bekommen. Insgesamt mehr Fragen als Antwortn. Es fehlen Standards.</dc:subject>
  <dc:creator>Dagmar Schobert</dc:creator>
  <cp:keywords>Open Access; Förderung; Publikationsfonds; Monografien; Bücher; Sammelbände; Dissertationen; Kriterien</cp:keywords>
  <cp:lastModifiedBy>Schobert, Dagmar</cp:lastModifiedBy>
  <cp:revision>864</cp:revision>
  <cp:lastPrinted>2019-03-15T16:13:27Z</cp:lastPrinted>
  <dcterms:created xsi:type="dcterms:W3CDTF">2014-07-08T09:30:58Z</dcterms:created>
  <dcterms:modified xsi:type="dcterms:W3CDTF">2019-03-22T07:41:09Z</dcterms:modified>
</cp:coreProperties>
</file>