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de-DE"/>
    </a:defPPr>
    <a:lvl1pPr marL="0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1pPr>
    <a:lvl2pPr marL="246385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2pPr>
    <a:lvl3pPr marL="492770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3pPr>
    <a:lvl4pPr marL="739155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4pPr>
    <a:lvl5pPr marL="985540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5pPr>
    <a:lvl6pPr marL="1231925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6pPr>
    <a:lvl7pPr marL="1478310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7pPr>
    <a:lvl8pPr marL="1724696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8pPr>
    <a:lvl9pPr marL="1971081" algn="l" defTabSz="492770" rtl="0" eaLnBrk="1" latinLnBrk="0" hangingPunct="1">
      <a:defRPr sz="9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40F"/>
    <a:srgbClr val="00AFF0"/>
    <a:srgbClr val="E6EBEE"/>
    <a:srgbClr val="002832"/>
    <a:srgbClr val="D2001E"/>
    <a:srgbClr val="B40F1E"/>
    <a:srgbClr val="F5F8EF"/>
    <a:srgbClr val="0089BA"/>
    <a:srgbClr val="5A8C32"/>
    <a:srgbClr val="82A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488" y="-82"/>
      </p:cViewPr>
      <p:guideLst>
        <p:guide orient="horz" pos="3368"/>
        <p:guide pos="2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C5E84-EFE5-42FF-9A84-4BDD55E8589C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171FA-FB9A-4C96-A715-7A64EC0602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14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1pPr>
    <a:lvl2pPr marL="246385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2pPr>
    <a:lvl3pPr marL="492770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3pPr>
    <a:lvl4pPr marL="739155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4pPr>
    <a:lvl5pPr marL="985540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5pPr>
    <a:lvl6pPr marL="1231925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6pPr>
    <a:lvl7pPr marL="1478310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7pPr>
    <a:lvl8pPr marL="1724696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8pPr>
    <a:lvl9pPr marL="1971081" algn="l" defTabSz="492770" rtl="0" eaLnBrk="1" latinLnBrk="0" hangingPunct="1">
      <a:defRPr sz="6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FE6374-689A-497E-AD71-1A65A7254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05D0E-E47D-486E-B61F-59D25176B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80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02" indent="0" algn="ctr">
              <a:buNone/>
              <a:defRPr sz="1654"/>
            </a:lvl2pPr>
            <a:lvl3pPr marL="756003" indent="0" algn="ctr">
              <a:buNone/>
              <a:defRPr sz="1488"/>
            </a:lvl3pPr>
            <a:lvl4pPr marL="1134004" indent="0" algn="ctr">
              <a:buNone/>
              <a:defRPr sz="1323"/>
            </a:lvl4pPr>
            <a:lvl5pPr marL="1512006" indent="0" algn="ctr">
              <a:buNone/>
              <a:defRPr sz="1323"/>
            </a:lvl5pPr>
            <a:lvl6pPr marL="1890007" indent="0" algn="ctr">
              <a:buNone/>
              <a:defRPr sz="1323"/>
            </a:lvl6pPr>
            <a:lvl7pPr marL="2268009" indent="0" algn="ctr">
              <a:buNone/>
              <a:defRPr sz="1323"/>
            </a:lvl7pPr>
            <a:lvl8pPr marL="2646010" indent="0" algn="ctr">
              <a:buNone/>
              <a:defRPr sz="1323"/>
            </a:lvl8pPr>
            <a:lvl9pPr marL="3024012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F5077F-E254-425C-BAC8-B6588EBC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60B6BE-152F-4657-8F85-EBD3EDD3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C0091F-FC20-43EA-B81A-DD19A1A7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566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1CE32-6DB9-4594-A3DB-1154493BD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B209D3-041A-4ECF-A21A-A30D29910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C33DF-709B-4834-9C0A-E84EC982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419A22-CFA3-4B40-95CF-5C8E14D5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5E2EC3-A364-4C59-9DBC-F352E269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57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22A483C-A2B7-4685-8F3A-E83B79DDD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F80E50-45F7-4510-8B03-85C6DA2A1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05240C-6BB1-460B-84F5-DB4FC6AED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7A399A-534C-4B4E-8658-13808807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B6C6FE-C1E4-49F2-83E8-7E82C12B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74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F6A8B-4FEA-4C59-ADC1-E99D5944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CF3CB9-A8AB-41C7-986A-6383BF0FB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8B2BF0-7BF9-467D-A426-C04B6791E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B96160-39AE-49B4-A34E-EA697D61D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07586B-A533-4A96-94ED-9AB7517F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11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72E0D-DBF4-4BFB-A1E3-640D6AFC2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FC4F0B-2AFC-40D8-8D96-2BDCC7251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4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0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0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0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0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0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1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01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892BD9-9E21-4377-B8DD-3E6D7085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091DD0-458F-4F2B-B29F-DBC0C7E1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9B6632-2A1C-4224-B1B1-4CD459C2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42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74846-5988-4225-B8C1-B93B2329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D03817-8CF3-43B5-88A4-07DAFB674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78CDC9-80F7-4917-96DE-A1F27796E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5F8F11-5B1A-49E3-956D-6ED6D3F2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50D010-7CBE-4227-A500-866CB45C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BEF42B-8939-43AD-B1C7-4B8A8F6E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2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6595C-0166-4606-A25F-E1711937C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6D5EE7-3402-41CA-B414-79E683AD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4" y="2620980"/>
            <a:ext cx="3198096" cy="128450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02" indent="0">
              <a:buNone/>
              <a:defRPr sz="1654" b="1"/>
            </a:lvl2pPr>
            <a:lvl3pPr marL="756003" indent="0">
              <a:buNone/>
              <a:defRPr sz="1488" b="1"/>
            </a:lvl3pPr>
            <a:lvl4pPr marL="1134004" indent="0">
              <a:buNone/>
              <a:defRPr sz="1323" b="1"/>
            </a:lvl4pPr>
            <a:lvl5pPr marL="1512006" indent="0">
              <a:buNone/>
              <a:defRPr sz="1323" b="1"/>
            </a:lvl5pPr>
            <a:lvl6pPr marL="1890007" indent="0">
              <a:buNone/>
              <a:defRPr sz="1323" b="1"/>
            </a:lvl6pPr>
            <a:lvl7pPr marL="2268009" indent="0">
              <a:buNone/>
              <a:defRPr sz="1323" b="1"/>
            </a:lvl7pPr>
            <a:lvl8pPr marL="2646010" indent="0">
              <a:buNone/>
              <a:defRPr sz="1323" b="1"/>
            </a:lvl8pPr>
            <a:lvl9pPr marL="3024012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50A834-BD25-41ED-8F9A-835663625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4" y="3905484"/>
            <a:ext cx="3198096" cy="57443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024430-E273-487A-975E-8844D7F19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02" indent="0">
              <a:buNone/>
              <a:defRPr sz="1654" b="1"/>
            </a:lvl2pPr>
            <a:lvl3pPr marL="756003" indent="0">
              <a:buNone/>
              <a:defRPr sz="1488" b="1"/>
            </a:lvl3pPr>
            <a:lvl4pPr marL="1134004" indent="0">
              <a:buNone/>
              <a:defRPr sz="1323" b="1"/>
            </a:lvl4pPr>
            <a:lvl5pPr marL="1512006" indent="0">
              <a:buNone/>
              <a:defRPr sz="1323" b="1"/>
            </a:lvl5pPr>
            <a:lvl6pPr marL="1890007" indent="0">
              <a:buNone/>
              <a:defRPr sz="1323" b="1"/>
            </a:lvl6pPr>
            <a:lvl7pPr marL="2268009" indent="0">
              <a:buNone/>
              <a:defRPr sz="1323" b="1"/>
            </a:lvl7pPr>
            <a:lvl8pPr marL="2646010" indent="0">
              <a:buNone/>
              <a:defRPr sz="1323" b="1"/>
            </a:lvl8pPr>
            <a:lvl9pPr marL="3024012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032473B-2133-4C67-9EAE-EDABDC04E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4"/>
            <a:ext cx="3213846" cy="57443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0D4B14-2569-4375-9E3D-A1B47AC3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FA2B750-2722-4AA6-8D8F-069D821B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35CC4A2-6922-4A86-8BAB-C0C5BEF0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1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DE3C7-D904-4200-A5B2-2137A3E8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D1C12A-0102-4BBF-9B43-C6FBEDB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47ED85-3568-4C7D-9906-995B0057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F30FBE-E7F6-4CC5-959B-DA09ED18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38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106FCF-5E34-4CA1-AF31-0C77E6D0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C3769A2-648B-47DB-9B1C-E65956B7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B7035F-30A9-436C-8E74-C2F7B1FF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316B7-0092-4D44-BE95-5B9C1680D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712788"/>
            <a:ext cx="2438191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83562D-BB08-4FC8-944B-4BEDEE676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A306B9-AA78-4E3F-9A11-FC424C18D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3" y="3207544"/>
            <a:ext cx="2438191" cy="5942371"/>
          </a:xfrm>
        </p:spPr>
        <p:txBody>
          <a:bodyPr/>
          <a:lstStyle>
            <a:lvl1pPr marL="0" indent="0">
              <a:buNone/>
              <a:defRPr sz="1323"/>
            </a:lvl1pPr>
            <a:lvl2pPr marL="378002" indent="0">
              <a:buNone/>
              <a:defRPr sz="1158"/>
            </a:lvl2pPr>
            <a:lvl3pPr marL="756003" indent="0">
              <a:buNone/>
              <a:defRPr sz="992"/>
            </a:lvl3pPr>
            <a:lvl4pPr marL="1134004" indent="0">
              <a:buNone/>
              <a:defRPr sz="827"/>
            </a:lvl4pPr>
            <a:lvl5pPr marL="1512006" indent="0">
              <a:buNone/>
              <a:defRPr sz="827"/>
            </a:lvl5pPr>
            <a:lvl6pPr marL="1890007" indent="0">
              <a:buNone/>
              <a:defRPr sz="827"/>
            </a:lvl6pPr>
            <a:lvl7pPr marL="2268009" indent="0">
              <a:buNone/>
              <a:defRPr sz="827"/>
            </a:lvl7pPr>
            <a:lvl8pPr marL="2646010" indent="0">
              <a:buNone/>
              <a:defRPr sz="827"/>
            </a:lvl8pPr>
            <a:lvl9pPr marL="3024012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2B4A31-47C9-4008-B707-48BF7CE4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D763F0-1C2F-4BF8-9B8A-0BEF2A6C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6837E6-A936-49A0-8EFE-BF6B2BFD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60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30F54-6BB9-4E79-8C27-3D9101F0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712788"/>
            <a:ext cx="2438191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60A4E2C-B3DF-4D80-9BE5-E48065B28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2646"/>
            </a:lvl1pPr>
            <a:lvl2pPr marL="378002" indent="0">
              <a:buNone/>
              <a:defRPr sz="2315"/>
            </a:lvl2pPr>
            <a:lvl3pPr marL="756003" indent="0">
              <a:buNone/>
              <a:defRPr sz="1984"/>
            </a:lvl3pPr>
            <a:lvl4pPr marL="1134004" indent="0">
              <a:buNone/>
              <a:defRPr sz="1654"/>
            </a:lvl4pPr>
            <a:lvl5pPr marL="1512006" indent="0">
              <a:buNone/>
              <a:defRPr sz="1654"/>
            </a:lvl5pPr>
            <a:lvl6pPr marL="1890007" indent="0">
              <a:buNone/>
              <a:defRPr sz="1654"/>
            </a:lvl6pPr>
            <a:lvl7pPr marL="2268009" indent="0">
              <a:buNone/>
              <a:defRPr sz="1654"/>
            </a:lvl7pPr>
            <a:lvl8pPr marL="2646010" indent="0">
              <a:buNone/>
              <a:defRPr sz="1654"/>
            </a:lvl8pPr>
            <a:lvl9pPr marL="3024012" indent="0">
              <a:buNone/>
              <a:defRPr sz="1654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AD59F4-7E00-42A6-8877-AA6B3BA2A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3" y="3207544"/>
            <a:ext cx="2438191" cy="5942371"/>
          </a:xfrm>
        </p:spPr>
        <p:txBody>
          <a:bodyPr/>
          <a:lstStyle>
            <a:lvl1pPr marL="0" indent="0">
              <a:buNone/>
              <a:defRPr sz="1323"/>
            </a:lvl1pPr>
            <a:lvl2pPr marL="378002" indent="0">
              <a:buNone/>
              <a:defRPr sz="1158"/>
            </a:lvl2pPr>
            <a:lvl3pPr marL="756003" indent="0">
              <a:buNone/>
              <a:defRPr sz="992"/>
            </a:lvl3pPr>
            <a:lvl4pPr marL="1134004" indent="0">
              <a:buNone/>
              <a:defRPr sz="827"/>
            </a:lvl4pPr>
            <a:lvl5pPr marL="1512006" indent="0">
              <a:buNone/>
              <a:defRPr sz="827"/>
            </a:lvl5pPr>
            <a:lvl6pPr marL="1890007" indent="0">
              <a:buNone/>
              <a:defRPr sz="827"/>
            </a:lvl6pPr>
            <a:lvl7pPr marL="2268009" indent="0">
              <a:buNone/>
              <a:defRPr sz="827"/>
            </a:lvl7pPr>
            <a:lvl8pPr marL="2646010" indent="0">
              <a:buNone/>
              <a:defRPr sz="827"/>
            </a:lvl8pPr>
            <a:lvl9pPr marL="3024012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D3C691-040F-408E-BACF-63F72C76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9B908F-02E8-49F0-95CB-7DB92B19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5C61BC-6DAD-425A-B448-9B6B30ECA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8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5F6265A-4FCF-4741-BAAB-956A8EA4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6BF117-7D1E-4260-9E8E-9D6618C33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CBA081-8388-4284-94EE-FA402D8D6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30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A162-874B-4E6B-BF6E-606FC52421E5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A7D5F8-204F-4D92-919A-B3042B01F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30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E482BE-2BB7-40A2-9B57-DA51DF29B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1" y="9909730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3EDB-A06F-46E0-B933-083310BB3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5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6003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1" indent="-189001" algn="l" defTabSz="756003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02" indent="-189001" algn="l" defTabSz="75600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03" indent="-189001" algn="l" defTabSz="75600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05" indent="-189001" algn="l" defTabSz="75600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07" indent="-189001" algn="l" defTabSz="75600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08" indent="-189001" algn="l" defTabSz="75600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10" indent="-189001" algn="l" defTabSz="75600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11" indent="-189001" algn="l" defTabSz="75600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012" indent="-189001" algn="l" defTabSz="75600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02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03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04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6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07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09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10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012" algn="l" defTabSz="75600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>
            <a:extLst>
              <a:ext uri="{FF2B5EF4-FFF2-40B4-BE49-F238E27FC236}">
                <a16:creationId xmlns:a16="http://schemas.microsoft.com/office/drawing/2014/main" id="{07FF012A-9405-4758-9BED-EA6CB60DB152}"/>
              </a:ext>
            </a:extLst>
          </p:cNvPr>
          <p:cNvSpPr/>
          <p:nvPr/>
        </p:nvSpPr>
        <p:spPr>
          <a:xfrm>
            <a:off x="152234" y="5161555"/>
            <a:ext cx="7237066" cy="5384525"/>
          </a:xfrm>
          <a:prstGeom prst="rect">
            <a:avLst/>
          </a:prstGeom>
          <a:solidFill>
            <a:srgbClr val="8CB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de-DE" sz="10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A6356D4-FEA6-4118-B9A5-ED653C8685F3}"/>
              </a:ext>
            </a:extLst>
          </p:cNvPr>
          <p:cNvSpPr/>
          <p:nvPr/>
        </p:nvSpPr>
        <p:spPr>
          <a:xfrm>
            <a:off x="156716" y="2920459"/>
            <a:ext cx="7237074" cy="2176595"/>
          </a:xfrm>
          <a:prstGeom prst="rect">
            <a:avLst/>
          </a:prstGeom>
          <a:solidFill>
            <a:srgbClr val="00A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E88837-99EB-45BC-A124-1C51B4C0E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30" y="1099937"/>
            <a:ext cx="6493073" cy="395045"/>
          </a:xfrm>
        </p:spPr>
        <p:txBody>
          <a:bodyPr>
            <a:noAutofit/>
          </a:bodyPr>
          <a:lstStyle/>
          <a:p>
            <a:pPr algn="l">
              <a:buClr>
                <a:schemeClr val="tx2"/>
              </a:buClr>
            </a:pPr>
            <a:r>
              <a:rPr lang="de-DE" sz="1000" b="1" dirty="0">
                <a:solidFill>
                  <a:srgbClr val="D200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Getränkekühler richtig einsetzen. Auf diese 11 Punkte sollten Sie achten!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CBEA29-F197-493F-B54E-632172B74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309" y="3192961"/>
            <a:ext cx="2050031" cy="811623"/>
          </a:xfrm>
          <a:ln>
            <a:solidFill>
              <a:schemeClr val="accent2"/>
            </a:solidFill>
          </a:ln>
        </p:spPr>
        <p:txBody>
          <a:bodyPr anchor="ctr" anchorCtr="1">
            <a:normAutofit/>
          </a:bodyPr>
          <a:lstStyle/>
          <a:p>
            <a:r>
              <a:rPr lang="de-DE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Zugluft und warme Standorte vermeiden! Nicht in der Nähe von Türen oder Heizungen aufstellen.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49E11517-7E70-4AA9-A30F-E0F23B3B0FD9}"/>
              </a:ext>
            </a:extLst>
          </p:cNvPr>
          <p:cNvSpPr txBox="1">
            <a:spLocks/>
          </p:cNvSpPr>
          <p:nvPr/>
        </p:nvSpPr>
        <p:spPr>
          <a:xfrm>
            <a:off x="2816039" y="3598772"/>
            <a:ext cx="2050031" cy="81162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Mehrere Kühlgeräte nebeneinander aufstellen!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EF6303A6-25D7-42E7-8258-5CB9039D3DAE}"/>
              </a:ext>
            </a:extLst>
          </p:cNvPr>
          <p:cNvSpPr txBox="1">
            <a:spLocks/>
          </p:cNvSpPr>
          <p:nvPr/>
        </p:nvSpPr>
        <p:spPr>
          <a:xfrm>
            <a:off x="5193863" y="4027184"/>
            <a:ext cx="2050031" cy="81162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 platzieren, dass auf interne Beleuchtung verzichtet werden kann und die Getränke trotzdem gut sichtbar sind!</a:t>
            </a:r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896735C-3B0D-479F-807B-FCEF1A30D5F0}"/>
              </a:ext>
            </a:extLst>
          </p:cNvPr>
          <p:cNvSpPr txBox="1">
            <a:spLocks/>
          </p:cNvSpPr>
          <p:nvPr/>
        </p:nvSpPr>
        <p:spPr>
          <a:xfrm>
            <a:off x="5193863" y="5253674"/>
            <a:ext cx="2050031" cy="81162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Zeitschaltuhren nutzen! Getränke wie z.B. Softdrinks müssen zu Schließzeiten des Geschäfts nicht gekühlt werden.</a:t>
            </a: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D279A747-B8B1-4E99-BC4F-AA0D76B0C05E}"/>
              </a:ext>
            </a:extLst>
          </p:cNvPr>
          <p:cNvSpPr txBox="1">
            <a:spLocks/>
          </p:cNvSpPr>
          <p:nvPr/>
        </p:nvSpPr>
        <p:spPr>
          <a:xfrm>
            <a:off x="2816039" y="5659485"/>
            <a:ext cx="2050031" cy="81162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Je kälter die Eingangstemperatur der Waren im Kühlgerät sind, desto weniger Wärme muss entzogen werden!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2972FE25-50A1-415B-A504-A5DFFD83E48B}"/>
              </a:ext>
            </a:extLst>
          </p:cNvPr>
          <p:cNvSpPr txBox="1">
            <a:spLocks/>
          </p:cNvSpPr>
          <p:nvPr/>
        </p:nvSpPr>
        <p:spPr>
          <a:xfrm>
            <a:off x="277309" y="6078548"/>
            <a:ext cx="2050031" cy="97727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Optimale Anordnung der Waren beachten! Anordnung innerhalb von gekennzeichneten Flächen. Nicht an Luftansaug- </a:t>
            </a:r>
            <a:r>
              <a:rPr lang="de-DE" sz="1000">
                <a:latin typeface="Verdana" panose="020B0604030504040204" pitchFamily="34" charset="0"/>
                <a:ea typeface="Verdana" panose="020B0604030504040204" pitchFamily="34" charset="0"/>
              </a:rPr>
              <a:t>oder      Laustrittsgitter </a:t>
            </a:r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positionieren.</a:t>
            </a: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ED293E09-A36F-4E1A-9F46-F7BDEC60DC41}"/>
              </a:ext>
            </a:extLst>
          </p:cNvPr>
          <p:cNvSpPr txBox="1">
            <a:spLocks/>
          </p:cNvSpPr>
          <p:nvPr/>
        </p:nvSpPr>
        <p:spPr>
          <a:xfrm>
            <a:off x="277308" y="7551234"/>
            <a:ext cx="2050031" cy="81162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Kurze Öffnungszeiten der Türen minimieren den Kälteverlust!</a:t>
            </a:r>
          </a:p>
        </p:txBody>
      </p:sp>
      <p:sp>
        <p:nvSpPr>
          <p:cNvPr id="23" name="Untertitel 2">
            <a:extLst>
              <a:ext uri="{FF2B5EF4-FFF2-40B4-BE49-F238E27FC236}">
                <a16:creationId xmlns:a16="http://schemas.microsoft.com/office/drawing/2014/main" id="{77BEDB5E-34EB-4D4F-93C2-F4F4D4801710}"/>
              </a:ext>
            </a:extLst>
          </p:cNvPr>
          <p:cNvSpPr txBox="1">
            <a:spLocks/>
          </p:cNvSpPr>
          <p:nvPr/>
        </p:nvSpPr>
        <p:spPr>
          <a:xfrm>
            <a:off x="2816037" y="8126009"/>
            <a:ext cx="2050031" cy="81162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Regelmäßige Wartung der Geräte erhöhen die Energieeffizienz!</a:t>
            </a:r>
          </a:p>
        </p:txBody>
      </p:sp>
      <p:sp>
        <p:nvSpPr>
          <p:cNvPr id="24" name="Untertitel 2">
            <a:extLst>
              <a:ext uri="{FF2B5EF4-FFF2-40B4-BE49-F238E27FC236}">
                <a16:creationId xmlns:a16="http://schemas.microsoft.com/office/drawing/2014/main" id="{88023B4F-F6DA-4769-9337-2D7E5887BF38}"/>
              </a:ext>
            </a:extLst>
          </p:cNvPr>
          <p:cNvSpPr txBox="1">
            <a:spLocks/>
          </p:cNvSpPr>
          <p:nvPr/>
        </p:nvSpPr>
        <p:spPr>
          <a:xfrm>
            <a:off x="5193863" y="8531820"/>
            <a:ext cx="2050031" cy="81162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Blockierte Ansauggitter stören die Kaltluftzirkulation! Daher regelmäßig reinigen.</a:t>
            </a:r>
          </a:p>
        </p:txBody>
      </p:sp>
      <p:sp>
        <p:nvSpPr>
          <p:cNvPr id="25" name="Untertitel 2">
            <a:extLst>
              <a:ext uri="{FF2B5EF4-FFF2-40B4-BE49-F238E27FC236}">
                <a16:creationId xmlns:a16="http://schemas.microsoft.com/office/drawing/2014/main" id="{5E20A225-BAAF-4FF8-8082-D7F2570148BB}"/>
              </a:ext>
            </a:extLst>
          </p:cNvPr>
          <p:cNvSpPr txBox="1">
            <a:spLocks/>
          </p:cNvSpPr>
          <p:nvPr/>
        </p:nvSpPr>
        <p:spPr>
          <a:xfrm>
            <a:off x="2819001" y="9546634"/>
            <a:ext cx="2050031" cy="81162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Verstopfte Tauwasserrinnen können den Verdampfer vereisen! Auch hier hilft eine regelmäßige Reinigung.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D4C76C3-1C70-4EC2-A5D0-5CFB0C407C06}"/>
              </a:ext>
            </a:extLst>
          </p:cNvPr>
          <p:cNvSpPr txBox="1"/>
          <p:nvPr/>
        </p:nvSpPr>
        <p:spPr>
          <a:xfrm>
            <a:off x="3786800" y="2908070"/>
            <a:ext cx="3457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rgbClr val="D200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 richtigen Ort zum Aufstellen wählen!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88C3D77-2105-4E6C-AF5B-A6C0DC53BEE7}"/>
              </a:ext>
            </a:extLst>
          </p:cNvPr>
          <p:cNvSpPr txBox="1"/>
          <p:nvPr/>
        </p:nvSpPr>
        <p:spPr>
          <a:xfrm>
            <a:off x="262964" y="5137397"/>
            <a:ext cx="52809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rgbClr val="D200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Auf die richtige Nutzung kommt es an!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49D22FE-43EA-427F-AFB3-6C1690D07B92}"/>
              </a:ext>
            </a:extLst>
          </p:cNvPr>
          <p:cNvSpPr txBox="1"/>
          <p:nvPr/>
        </p:nvSpPr>
        <p:spPr>
          <a:xfrm>
            <a:off x="152230" y="3802776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C864BDF-E9BA-4457-AB7A-BB0EE627A1A0}"/>
              </a:ext>
            </a:extLst>
          </p:cNvPr>
          <p:cNvSpPr txBox="1"/>
          <p:nvPr/>
        </p:nvSpPr>
        <p:spPr>
          <a:xfrm>
            <a:off x="2661569" y="4240525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8C164C-7500-4BB9-BCD2-014FD428646C}"/>
              </a:ext>
            </a:extLst>
          </p:cNvPr>
          <p:cNvSpPr txBox="1"/>
          <p:nvPr/>
        </p:nvSpPr>
        <p:spPr>
          <a:xfrm>
            <a:off x="5007177" y="4666598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62D8CF5-DD4E-4596-A758-12D9853B8F98}"/>
              </a:ext>
            </a:extLst>
          </p:cNvPr>
          <p:cNvSpPr txBox="1"/>
          <p:nvPr/>
        </p:nvSpPr>
        <p:spPr>
          <a:xfrm>
            <a:off x="6990698" y="5908677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2DABB6D-EC68-4D11-B697-D6501743E638}"/>
              </a:ext>
            </a:extLst>
          </p:cNvPr>
          <p:cNvSpPr txBox="1"/>
          <p:nvPr/>
        </p:nvSpPr>
        <p:spPr>
          <a:xfrm>
            <a:off x="4667327" y="6297555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0F5A00F-B6B9-43A1-860A-29244FC72F21}"/>
              </a:ext>
            </a:extLst>
          </p:cNvPr>
          <p:cNvSpPr txBox="1"/>
          <p:nvPr/>
        </p:nvSpPr>
        <p:spPr>
          <a:xfrm>
            <a:off x="2145950" y="6885954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1707E9FA-5703-4F2F-BD71-330F40B706E1}"/>
              </a:ext>
            </a:extLst>
          </p:cNvPr>
          <p:cNvSpPr txBox="1"/>
          <p:nvPr/>
        </p:nvSpPr>
        <p:spPr>
          <a:xfrm>
            <a:off x="2128962" y="7424502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82612FB-58E2-48FE-A76E-462A0AA6B720}"/>
              </a:ext>
            </a:extLst>
          </p:cNvPr>
          <p:cNvSpPr txBox="1"/>
          <p:nvPr/>
        </p:nvSpPr>
        <p:spPr>
          <a:xfrm>
            <a:off x="4684676" y="7914226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995BCDEC-EE6C-4D1B-A01F-5D8717296895}"/>
              </a:ext>
            </a:extLst>
          </p:cNvPr>
          <p:cNvCxnSpPr>
            <a:cxnSpLocks/>
          </p:cNvCxnSpPr>
          <p:nvPr/>
        </p:nvCxnSpPr>
        <p:spPr>
          <a:xfrm flipH="1">
            <a:off x="2327338" y="3779789"/>
            <a:ext cx="488698" cy="1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80AF15CB-6D61-4D8F-A70D-51B3DFF57D1E}"/>
              </a:ext>
            </a:extLst>
          </p:cNvPr>
          <p:cNvCxnSpPr/>
          <p:nvPr/>
        </p:nvCxnSpPr>
        <p:spPr>
          <a:xfrm>
            <a:off x="4866068" y="4240525"/>
            <a:ext cx="327795" cy="0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9E2ADEE-18A0-437A-BB86-B6CFD458A234}"/>
              </a:ext>
            </a:extLst>
          </p:cNvPr>
          <p:cNvCxnSpPr>
            <a:stCxn id="7" idx="2"/>
            <a:endCxn id="12" idx="0"/>
          </p:cNvCxnSpPr>
          <p:nvPr/>
        </p:nvCxnSpPr>
        <p:spPr>
          <a:xfrm>
            <a:off x="6218879" y="4838807"/>
            <a:ext cx="0" cy="414867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BA0532A9-B9CE-49FA-A0F2-1CDD6D34B7A3}"/>
              </a:ext>
            </a:extLst>
          </p:cNvPr>
          <p:cNvCxnSpPr/>
          <p:nvPr/>
        </p:nvCxnSpPr>
        <p:spPr>
          <a:xfrm flipH="1">
            <a:off x="4866067" y="5908677"/>
            <a:ext cx="322498" cy="0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20BE45E3-232A-4206-AF48-9F7EB461AC9A}"/>
              </a:ext>
            </a:extLst>
          </p:cNvPr>
          <p:cNvCxnSpPr/>
          <p:nvPr/>
        </p:nvCxnSpPr>
        <p:spPr>
          <a:xfrm flipH="1">
            <a:off x="2327338" y="6248419"/>
            <a:ext cx="488699" cy="0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6E6E127C-1752-4CD3-A5CE-F12DFD179851}"/>
              </a:ext>
            </a:extLst>
          </p:cNvPr>
          <p:cNvCxnSpPr>
            <a:stCxn id="14" idx="2"/>
          </p:cNvCxnSpPr>
          <p:nvPr/>
        </p:nvCxnSpPr>
        <p:spPr>
          <a:xfrm flipH="1">
            <a:off x="1302323" y="7055825"/>
            <a:ext cx="2" cy="495409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5C17F045-DFAE-4ED7-A778-6DAC4F14B6F6}"/>
              </a:ext>
            </a:extLst>
          </p:cNvPr>
          <p:cNvCxnSpPr/>
          <p:nvPr/>
        </p:nvCxnSpPr>
        <p:spPr>
          <a:xfrm>
            <a:off x="2327337" y="8253968"/>
            <a:ext cx="488699" cy="0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9B4EF0E6-B06F-40F1-A441-514EDA8C2CDF}"/>
              </a:ext>
            </a:extLst>
          </p:cNvPr>
          <p:cNvCxnSpPr/>
          <p:nvPr/>
        </p:nvCxnSpPr>
        <p:spPr>
          <a:xfrm>
            <a:off x="4866067" y="8771581"/>
            <a:ext cx="322498" cy="0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443A37E5-A258-4212-9311-4685B3675687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6218879" y="9343443"/>
            <a:ext cx="0" cy="572082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13D0BB8E-6155-4595-A09E-C94A57F45C76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4869032" y="9952446"/>
            <a:ext cx="1349846" cy="0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7" name="Legende: Linie 66">
            <a:extLst>
              <a:ext uri="{FF2B5EF4-FFF2-40B4-BE49-F238E27FC236}">
                <a16:creationId xmlns:a16="http://schemas.microsoft.com/office/drawing/2014/main" id="{8C965E3F-CA0D-4D25-B64F-3184E71AF967}"/>
              </a:ext>
            </a:extLst>
          </p:cNvPr>
          <p:cNvSpPr/>
          <p:nvPr/>
        </p:nvSpPr>
        <p:spPr>
          <a:xfrm>
            <a:off x="6046303" y="7886907"/>
            <a:ext cx="1317640" cy="333039"/>
          </a:xfrm>
          <a:prstGeom prst="borderCallout1">
            <a:avLst>
              <a:gd name="adj1" fmla="val 100939"/>
              <a:gd name="adj2" fmla="val 49857"/>
              <a:gd name="adj3" fmla="val 147495"/>
              <a:gd name="adj4" fmla="val 49599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Einsparungen bis zu </a:t>
            </a:r>
            <a:br>
              <a:rPr lang="de-D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15 % möglich.</a:t>
            </a:r>
          </a:p>
        </p:txBody>
      </p:sp>
      <p:sp>
        <p:nvSpPr>
          <p:cNvPr id="69" name="Legende: Linie 68">
            <a:extLst>
              <a:ext uri="{FF2B5EF4-FFF2-40B4-BE49-F238E27FC236}">
                <a16:creationId xmlns:a16="http://schemas.microsoft.com/office/drawing/2014/main" id="{7E8A0C83-0AA0-45FD-B5C2-153401B90513}"/>
              </a:ext>
            </a:extLst>
          </p:cNvPr>
          <p:cNvSpPr/>
          <p:nvPr/>
        </p:nvSpPr>
        <p:spPr>
          <a:xfrm>
            <a:off x="5796731" y="6386707"/>
            <a:ext cx="1125023" cy="302523"/>
          </a:xfrm>
          <a:prstGeom prst="borderCallout1">
            <a:avLst>
              <a:gd name="adj1" fmla="val 1374"/>
              <a:gd name="adj2" fmla="val 37607"/>
              <a:gd name="adj3" fmla="val -101336"/>
              <a:gd name="adj4" fmla="val 37392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Einsparungen bis zu 50 % möglich!</a:t>
            </a:r>
          </a:p>
        </p:txBody>
      </p:sp>
      <p:sp>
        <p:nvSpPr>
          <p:cNvPr id="70" name="Legende: Linie 69">
            <a:extLst>
              <a:ext uri="{FF2B5EF4-FFF2-40B4-BE49-F238E27FC236}">
                <a16:creationId xmlns:a16="http://schemas.microsoft.com/office/drawing/2014/main" id="{F0D2F48B-F102-41BE-9B92-4A26660460E3}"/>
              </a:ext>
            </a:extLst>
          </p:cNvPr>
          <p:cNvSpPr/>
          <p:nvPr/>
        </p:nvSpPr>
        <p:spPr>
          <a:xfrm>
            <a:off x="819845" y="4319712"/>
            <a:ext cx="1125023" cy="302523"/>
          </a:xfrm>
          <a:prstGeom prst="borderCallout1">
            <a:avLst>
              <a:gd name="adj1" fmla="val 1374"/>
              <a:gd name="adj2" fmla="val 37607"/>
              <a:gd name="adj3" fmla="val -101336"/>
              <a:gd name="adj4" fmla="val 37392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Einsparungen bis zu 30 % möglich!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C7558FD-EFC2-42DD-BD2F-93D4A7E1C260}"/>
              </a:ext>
            </a:extLst>
          </p:cNvPr>
          <p:cNvSpPr/>
          <p:nvPr/>
        </p:nvSpPr>
        <p:spPr>
          <a:xfrm>
            <a:off x="152230" y="1916031"/>
            <a:ext cx="7237074" cy="977389"/>
          </a:xfrm>
          <a:prstGeom prst="rect">
            <a:avLst/>
          </a:prstGeom>
          <a:solidFill>
            <a:srgbClr val="E6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BEE95DA3-EE27-4AFB-9F06-BEE2CF40D8D4}"/>
              </a:ext>
            </a:extLst>
          </p:cNvPr>
          <p:cNvSpPr txBox="1"/>
          <p:nvPr/>
        </p:nvSpPr>
        <p:spPr>
          <a:xfrm>
            <a:off x="3682126" y="1705564"/>
            <a:ext cx="4147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rgbClr val="D200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 Energieeffizienzklasse ist entscheidend!</a:t>
            </a:r>
          </a:p>
        </p:txBody>
      </p:sp>
      <p:sp>
        <p:nvSpPr>
          <p:cNvPr id="51" name="Untertitel 2">
            <a:extLst>
              <a:ext uri="{FF2B5EF4-FFF2-40B4-BE49-F238E27FC236}">
                <a16:creationId xmlns:a16="http://schemas.microsoft.com/office/drawing/2014/main" id="{444C5B61-8578-4B5B-99EB-F8EC9AA94445}"/>
              </a:ext>
            </a:extLst>
          </p:cNvPr>
          <p:cNvSpPr txBox="1">
            <a:spLocks/>
          </p:cNvSpPr>
          <p:nvPr/>
        </p:nvSpPr>
        <p:spPr>
          <a:xfrm>
            <a:off x="960584" y="2002430"/>
            <a:ext cx="2050031" cy="811623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lgDashDotDot"/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756003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3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4004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6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007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9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10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012" indent="0" algn="ctr" defTabSz="756003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</a:rPr>
              <a:t>Achten Sie darauf, dass Ihr Getränkehersteller einen energieeffizienten Getränkekühler zur Verfügung stellt.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89E2DCD-CD1C-49CE-8DCB-4F52F6608094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1985599" y="2814053"/>
            <a:ext cx="1" cy="380581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" name="Textfeld 52">
            <a:extLst>
              <a:ext uri="{FF2B5EF4-FFF2-40B4-BE49-F238E27FC236}">
                <a16:creationId xmlns:a16="http://schemas.microsoft.com/office/drawing/2014/main" id="{2A3E9CAD-6143-4589-99AE-ACC645C32082}"/>
              </a:ext>
            </a:extLst>
          </p:cNvPr>
          <p:cNvSpPr txBox="1"/>
          <p:nvPr/>
        </p:nvSpPr>
        <p:spPr>
          <a:xfrm>
            <a:off x="819845" y="2335883"/>
            <a:ext cx="362777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1420A139-2E8A-49EB-98B2-0C09B39B64DA}"/>
              </a:ext>
            </a:extLst>
          </p:cNvPr>
          <p:cNvSpPr txBox="1"/>
          <p:nvPr/>
        </p:nvSpPr>
        <p:spPr>
          <a:xfrm>
            <a:off x="7024716" y="8410681"/>
            <a:ext cx="469683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590EAF6-3635-4F43-BB2E-2AAA1FD9FD5C}"/>
              </a:ext>
            </a:extLst>
          </p:cNvPr>
          <p:cNvSpPr txBox="1"/>
          <p:nvPr/>
        </p:nvSpPr>
        <p:spPr>
          <a:xfrm>
            <a:off x="4738611" y="9391385"/>
            <a:ext cx="469683" cy="339742"/>
          </a:xfrm>
          <a:prstGeom prst="ellipse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p:pic>
        <p:nvPicPr>
          <p:cNvPr id="47" name="adler_2">
            <a:extLst>
              <a:ext uri="{FF2B5EF4-FFF2-40B4-BE49-F238E27FC236}">
                <a16:creationId xmlns:a16="http://schemas.microsoft.com/office/drawing/2014/main" id="{6A1B21EC-DEB4-4765-92C2-F901DA0565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0" y="107137"/>
            <a:ext cx="358775" cy="394335"/>
          </a:xfrm>
          <a:prstGeom prst="rect">
            <a:avLst/>
          </a:prstGeom>
        </p:spPr>
      </p:pic>
      <p:pic>
        <p:nvPicPr>
          <p:cNvPr id="48" name="bam_2">
            <a:extLst>
              <a:ext uri="{FF2B5EF4-FFF2-40B4-BE49-F238E27FC236}">
                <a16:creationId xmlns:a16="http://schemas.microsoft.com/office/drawing/2014/main" id="{4D33AD17-4C51-497E-A50C-6A2A7BE714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030" y="177030"/>
            <a:ext cx="1438275" cy="899795"/>
          </a:xfrm>
          <a:prstGeom prst="rect">
            <a:avLst/>
          </a:prstGeom>
        </p:spPr>
      </p:pic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F8072489-A429-413E-A185-B6CF57F13F54}"/>
              </a:ext>
            </a:extLst>
          </p:cNvPr>
          <p:cNvCxnSpPr>
            <a:cxnSpLocks/>
          </p:cNvCxnSpPr>
          <p:nvPr/>
        </p:nvCxnSpPr>
        <p:spPr>
          <a:xfrm>
            <a:off x="6218878" y="6072833"/>
            <a:ext cx="0" cy="308159"/>
          </a:xfrm>
          <a:prstGeom prst="straightConnector1">
            <a:avLst/>
          </a:prstGeom>
          <a:ln w="12700">
            <a:solidFill>
              <a:schemeClr val="bg2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8861DBF5-94BC-41EE-8EBA-FC1205A71594}"/>
              </a:ext>
            </a:extLst>
          </p:cNvPr>
          <p:cNvCxnSpPr>
            <a:cxnSpLocks/>
          </p:cNvCxnSpPr>
          <p:nvPr/>
        </p:nvCxnSpPr>
        <p:spPr>
          <a:xfrm>
            <a:off x="1239843" y="4009648"/>
            <a:ext cx="0" cy="308159"/>
          </a:xfrm>
          <a:prstGeom prst="straightConnector1">
            <a:avLst/>
          </a:prstGeom>
          <a:ln w="12700">
            <a:solidFill>
              <a:schemeClr val="bg2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AEB325A6-E41E-4F33-81D6-FED7A7AFA6CB}"/>
              </a:ext>
            </a:extLst>
          </p:cNvPr>
          <p:cNvCxnSpPr>
            <a:cxnSpLocks/>
          </p:cNvCxnSpPr>
          <p:nvPr/>
        </p:nvCxnSpPr>
        <p:spPr>
          <a:xfrm flipV="1">
            <a:off x="6703122" y="8223661"/>
            <a:ext cx="0" cy="308159"/>
          </a:xfrm>
          <a:prstGeom prst="straightConnector1">
            <a:avLst/>
          </a:prstGeom>
          <a:ln w="12700">
            <a:solidFill>
              <a:schemeClr val="bg2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8741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 Arial">
  <a:themeElements>
    <a:clrScheme name="adelphi 2021_v2">
      <a:dk1>
        <a:srgbClr val="303030"/>
      </a:dk1>
      <a:lt1>
        <a:sysClr val="window" lastClr="FFFFFF"/>
      </a:lt1>
      <a:dk2>
        <a:srgbClr val="E81A33"/>
      </a:dk2>
      <a:lt2>
        <a:srgbClr val="FFFFFF"/>
      </a:lt2>
      <a:accent1>
        <a:srgbClr val="E81A33"/>
      </a:accent1>
      <a:accent2>
        <a:srgbClr val="3E6685"/>
      </a:accent2>
      <a:accent3>
        <a:srgbClr val="DAE3EB"/>
      </a:accent3>
      <a:accent4>
        <a:srgbClr val="467599"/>
      </a:accent4>
      <a:accent5>
        <a:srgbClr val="6F0210"/>
      </a:accent5>
      <a:accent6>
        <a:srgbClr val="818386"/>
      </a:accent6>
      <a:hlink>
        <a:srgbClr val="76AD62"/>
      </a:hlink>
      <a:folHlink>
        <a:srgbClr val="9B0014"/>
      </a:folHlink>
    </a:clrScheme>
    <a:fontScheme name="adelphi 2021 Arial Ersatzschrif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99D2E396-9366-4904-B8B9-F492E8A8BAE8}" vid="{F4F7B3AC-90D1-48E9-93E0-6955286838E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213</Words>
  <Application>Microsoft Office PowerPoint</Application>
  <PresentationFormat>Benutzerdefiniert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Verdana</vt:lpstr>
      <vt:lpstr>Default Theme Arial</vt:lpstr>
      <vt:lpstr>Getränkekühler richtig einsetzen. Auf diese 11 Punkte sollten Sie achten!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Nitsche - adelphi</dc:creator>
  <cp:lastModifiedBy>Schlegel, Moritz-Caspar</cp:lastModifiedBy>
  <cp:revision>29</cp:revision>
  <dcterms:created xsi:type="dcterms:W3CDTF">2021-11-24T13:08:25Z</dcterms:created>
  <dcterms:modified xsi:type="dcterms:W3CDTF">2022-10-31T12:37:01Z</dcterms:modified>
</cp:coreProperties>
</file>