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
  </p:notesMasterIdLst>
  <p:sldIdLst>
    <p:sldId id="257" r:id="rId2"/>
    <p:sldId id="259" r:id="rId3"/>
    <p:sldId id="256"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9B6C9AC8-A9AC-4D60-8491-0E368CD8ABA1}">
          <p14:sldIdLst>
            <p14:sldId id="257"/>
            <p14:sldId id="259"/>
            <p14:sldId id="256"/>
          </p14:sldIdLst>
        </p14:section>
      </p14:sectionLst>
    </p:ex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er, Andrea" initials="HA" lastIdx="4" clrIdx="0">
    <p:extLst>
      <p:ext uri="{19B8F6BF-5375-455C-9EA6-DF929625EA0E}">
        <p15:presenceInfo xmlns:p15="http://schemas.microsoft.com/office/powerpoint/2012/main" userId="S::andrea.harrer@bam.de::b336cf90-cc57-4db8-84ec-b9bd33a1c300" providerId="AD"/>
      </p:ext>
    </p:extLst>
  </p:cmAuthor>
  <p:cmAuthor id="2" name="Rockland, Ulrike" initials="RU" lastIdx="9" clrIdx="1">
    <p:extLst>
      <p:ext uri="{19B8F6BF-5375-455C-9EA6-DF929625EA0E}">
        <p15:presenceInfo xmlns:p15="http://schemas.microsoft.com/office/powerpoint/2012/main" userId="S::ulrike.rockland@bam.de::f948ada3-c0a4-4c94-bdf9-fd4e9f59a4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030"/>
    <a:srgbClr val="D2001E"/>
    <a:srgbClr val="E81A33"/>
    <a:srgbClr val="FF9801"/>
    <a:srgbClr val="E81833"/>
    <a:srgbClr val="303008"/>
    <a:srgbClr val="505050"/>
    <a:srgbClr val="DAE3EB"/>
    <a:srgbClr val="E0E5F7"/>
    <a:srgbClr val="FF19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2" y="144"/>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4C5E84-EFE5-42FF-9A84-4BDD55E8589C}" type="datetimeFigureOut">
              <a:rPr lang="de-DE" smtClean="0"/>
              <a:t>28.03.2022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6171FA-FB9A-4C96-A715-7A64EC060208}" type="slidenum">
              <a:rPr lang="de-DE" smtClean="0"/>
              <a:t>‹Nr.›</a:t>
            </a:fld>
            <a:endParaRPr lang="de-DE"/>
          </a:p>
        </p:txBody>
      </p:sp>
    </p:spTree>
    <p:extLst>
      <p:ext uri="{BB962C8B-B14F-4D97-AF65-F5344CB8AC3E}">
        <p14:creationId xmlns:p14="http://schemas.microsoft.com/office/powerpoint/2010/main" val="2807142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E6374-689A-497E-AD71-1A65A7254C5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2205D0E-E47D-486E-B61F-59D25176B1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7F5077F-E254-425C-BAC8-B6588EBC7CE8}"/>
              </a:ext>
            </a:extLst>
          </p:cNvPr>
          <p:cNvSpPr>
            <a:spLocks noGrp="1"/>
          </p:cNvSpPr>
          <p:nvPr>
            <p:ph type="dt" sz="half" idx="10"/>
          </p:nvPr>
        </p:nvSpPr>
        <p:spPr/>
        <p:txBody>
          <a:bodyPr/>
          <a:lstStyle/>
          <a:p>
            <a:fld id="{B7F5A162-874B-4E6B-BF6E-606FC52421E5}" type="datetimeFigureOut">
              <a:rPr lang="de-DE" smtClean="0"/>
              <a:t>28.03.2022</a:t>
            </a:fld>
            <a:endParaRPr lang="de-DE"/>
          </a:p>
        </p:txBody>
      </p:sp>
      <p:sp>
        <p:nvSpPr>
          <p:cNvPr id="5" name="Fußzeilenplatzhalter 4">
            <a:extLst>
              <a:ext uri="{FF2B5EF4-FFF2-40B4-BE49-F238E27FC236}">
                <a16:creationId xmlns:a16="http://schemas.microsoft.com/office/drawing/2014/main" id="{1C60B6BE-152F-4657-8F85-EBD3EDD367E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AC0091F-FC20-43EA-B81A-DD19A1A7D97F}"/>
              </a:ext>
            </a:extLst>
          </p:cNvPr>
          <p:cNvSpPr>
            <a:spLocks noGrp="1"/>
          </p:cNvSpPr>
          <p:nvPr>
            <p:ph type="sldNum" sz="quarter" idx="12"/>
          </p:nvPr>
        </p:nvSpPr>
        <p:spPr/>
        <p:txBody>
          <a:bodyPr/>
          <a:lstStyle/>
          <a:p>
            <a:fld id="{F62C3EDB-A06F-46E0-B933-083310BB3F0D}" type="slidenum">
              <a:rPr lang="de-DE" smtClean="0"/>
              <a:t>‹Nr.›</a:t>
            </a:fld>
            <a:endParaRPr lang="de-DE"/>
          </a:p>
        </p:txBody>
      </p:sp>
    </p:spTree>
    <p:extLst>
      <p:ext uri="{BB962C8B-B14F-4D97-AF65-F5344CB8AC3E}">
        <p14:creationId xmlns:p14="http://schemas.microsoft.com/office/powerpoint/2010/main" val="148566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F1CE32-6DB9-4594-A3DB-1154493BD5AD}"/>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FB209D3-041A-4ECF-A21A-A30D299107E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03C33DF-709B-4834-9C0A-E84EC982C0CC}"/>
              </a:ext>
            </a:extLst>
          </p:cNvPr>
          <p:cNvSpPr>
            <a:spLocks noGrp="1"/>
          </p:cNvSpPr>
          <p:nvPr>
            <p:ph type="dt" sz="half" idx="10"/>
          </p:nvPr>
        </p:nvSpPr>
        <p:spPr/>
        <p:txBody>
          <a:bodyPr/>
          <a:lstStyle/>
          <a:p>
            <a:fld id="{B7F5A162-874B-4E6B-BF6E-606FC52421E5}" type="datetimeFigureOut">
              <a:rPr lang="de-DE" smtClean="0"/>
              <a:t>28.03.2022</a:t>
            </a:fld>
            <a:endParaRPr lang="de-DE"/>
          </a:p>
        </p:txBody>
      </p:sp>
      <p:sp>
        <p:nvSpPr>
          <p:cNvPr id="5" name="Fußzeilenplatzhalter 4">
            <a:extLst>
              <a:ext uri="{FF2B5EF4-FFF2-40B4-BE49-F238E27FC236}">
                <a16:creationId xmlns:a16="http://schemas.microsoft.com/office/drawing/2014/main" id="{1F419A22-CFA3-4B40-95CF-5C8E14D542A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C5E2EC3-A364-4C59-9DBC-F352E269EA24}"/>
              </a:ext>
            </a:extLst>
          </p:cNvPr>
          <p:cNvSpPr>
            <a:spLocks noGrp="1"/>
          </p:cNvSpPr>
          <p:nvPr>
            <p:ph type="sldNum" sz="quarter" idx="12"/>
          </p:nvPr>
        </p:nvSpPr>
        <p:spPr/>
        <p:txBody>
          <a:bodyPr/>
          <a:lstStyle/>
          <a:p>
            <a:fld id="{F62C3EDB-A06F-46E0-B933-083310BB3F0D}" type="slidenum">
              <a:rPr lang="de-DE" smtClean="0"/>
              <a:t>‹Nr.›</a:t>
            </a:fld>
            <a:endParaRPr lang="de-DE"/>
          </a:p>
        </p:txBody>
      </p:sp>
    </p:spTree>
    <p:extLst>
      <p:ext uri="{BB962C8B-B14F-4D97-AF65-F5344CB8AC3E}">
        <p14:creationId xmlns:p14="http://schemas.microsoft.com/office/powerpoint/2010/main" val="1549574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22A483C-A2B7-4685-8F3A-E83B79DDDC1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AF80E50-45F7-4510-8B03-85C6DA2A103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605240C-6BB1-460B-84F5-DB4FC6AEDCA0}"/>
              </a:ext>
            </a:extLst>
          </p:cNvPr>
          <p:cNvSpPr>
            <a:spLocks noGrp="1"/>
          </p:cNvSpPr>
          <p:nvPr>
            <p:ph type="dt" sz="half" idx="10"/>
          </p:nvPr>
        </p:nvSpPr>
        <p:spPr/>
        <p:txBody>
          <a:bodyPr/>
          <a:lstStyle/>
          <a:p>
            <a:fld id="{B7F5A162-874B-4E6B-BF6E-606FC52421E5}" type="datetimeFigureOut">
              <a:rPr lang="de-DE" smtClean="0"/>
              <a:t>28.03.2022</a:t>
            </a:fld>
            <a:endParaRPr lang="de-DE"/>
          </a:p>
        </p:txBody>
      </p:sp>
      <p:sp>
        <p:nvSpPr>
          <p:cNvPr id="5" name="Fußzeilenplatzhalter 4">
            <a:extLst>
              <a:ext uri="{FF2B5EF4-FFF2-40B4-BE49-F238E27FC236}">
                <a16:creationId xmlns:a16="http://schemas.microsoft.com/office/drawing/2014/main" id="{5E7A399A-534C-4B4E-8658-138088074D2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7B6C6FE-C1E4-49F2-83E8-7E82C12B6D8F}"/>
              </a:ext>
            </a:extLst>
          </p:cNvPr>
          <p:cNvSpPr>
            <a:spLocks noGrp="1"/>
          </p:cNvSpPr>
          <p:nvPr>
            <p:ph type="sldNum" sz="quarter" idx="12"/>
          </p:nvPr>
        </p:nvSpPr>
        <p:spPr/>
        <p:txBody>
          <a:bodyPr/>
          <a:lstStyle/>
          <a:p>
            <a:fld id="{F62C3EDB-A06F-46E0-B933-083310BB3F0D}" type="slidenum">
              <a:rPr lang="de-DE" smtClean="0"/>
              <a:t>‹Nr.›</a:t>
            </a:fld>
            <a:endParaRPr lang="de-DE"/>
          </a:p>
        </p:txBody>
      </p:sp>
    </p:spTree>
    <p:extLst>
      <p:ext uri="{BB962C8B-B14F-4D97-AF65-F5344CB8AC3E}">
        <p14:creationId xmlns:p14="http://schemas.microsoft.com/office/powerpoint/2010/main" val="3994747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5F6A8B-4FEA-4C59-ADC1-E99D5944B4A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FCF3CB9-A8AB-41C7-986A-6383BF0FB97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38B2BF0-7BF9-467D-A426-C04B6791E811}"/>
              </a:ext>
            </a:extLst>
          </p:cNvPr>
          <p:cNvSpPr>
            <a:spLocks noGrp="1"/>
          </p:cNvSpPr>
          <p:nvPr>
            <p:ph type="dt" sz="half" idx="10"/>
          </p:nvPr>
        </p:nvSpPr>
        <p:spPr/>
        <p:txBody>
          <a:bodyPr/>
          <a:lstStyle/>
          <a:p>
            <a:fld id="{B7F5A162-874B-4E6B-BF6E-606FC52421E5}" type="datetimeFigureOut">
              <a:rPr lang="de-DE" smtClean="0"/>
              <a:t>28.03.2022</a:t>
            </a:fld>
            <a:endParaRPr lang="de-DE"/>
          </a:p>
        </p:txBody>
      </p:sp>
      <p:sp>
        <p:nvSpPr>
          <p:cNvPr id="5" name="Fußzeilenplatzhalter 4">
            <a:extLst>
              <a:ext uri="{FF2B5EF4-FFF2-40B4-BE49-F238E27FC236}">
                <a16:creationId xmlns:a16="http://schemas.microsoft.com/office/drawing/2014/main" id="{9BB96160-39AE-49B4-A34E-EA697D61D96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907586B-A533-4A96-94ED-9AB7517FFE4A}"/>
              </a:ext>
            </a:extLst>
          </p:cNvPr>
          <p:cNvSpPr>
            <a:spLocks noGrp="1"/>
          </p:cNvSpPr>
          <p:nvPr>
            <p:ph type="sldNum" sz="quarter" idx="12"/>
          </p:nvPr>
        </p:nvSpPr>
        <p:spPr/>
        <p:txBody>
          <a:bodyPr/>
          <a:lstStyle/>
          <a:p>
            <a:fld id="{F62C3EDB-A06F-46E0-B933-083310BB3F0D}" type="slidenum">
              <a:rPr lang="de-DE" smtClean="0"/>
              <a:t>‹Nr.›</a:t>
            </a:fld>
            <a:endParaRPr lang="de-DE"/>
          </a:p>
        </p:txBody>
      </p:sp>
    </p:spTree>
    <p:extLst>
      <p:ext uri="{BB962C8B-B14F-4D97-AF65-F5344CB8AC3E}">
        <p14:creationId xmlns:p14="http://schemas.microsoft.com/office/powerpoint/2010/main" val="2027113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F72E0D-DBF4-4BFB-A1E3-640D6AFC2A6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2FC4F0B-2AFC-40D8-8D96-2BDCC72510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E892BD9-9E21-4377-B8DD-3E6D70852B7E}"/>
              </a:ext>
            </a:extLst>
          </p:cNvPr>
          <p:cNvSpPr>
            <a:spLocks noGrp="1"/>
          </p:cNvSpPr>
          <p:nvPr>
            <p:ph type="dt" sz="half" idx="10"/>
          </p:nvPr>
        </p:nvSpPr>
        <p:spPr/>
        <p:txBody>
          <a:bodyPr/>
          <a:lstStyle/>
          <a:p>
            <a:fld id="{B7F5A162-874B-4E6B-BF6E-606FC52421E5}" type="datetimeFigureOut">
              <a:rPr lang="de-DE" smtClean="0"/>
              <a:t>28.03.2022</a:t>
            </a:fld>
            <a:endParaRPr lang="de-DE"/>
          </a:p>
        </p:txBody>
      </p:sp>
      <p:sp>
        <p:nvSpPr>
          <p:cNvPr id="5" name="Fußzeilenplatzhalter 4">
            <a:extLst>
              <a:ext uri="{FF2B5EF4-FFF2-40B4-BE49-F238E27FC236}">
                <a16:creationId xmlns:a16="http://schemas.microsoft.com/office/drawing/2014/main" id="{03091DD0-458F-4F2B-B29F-DBC0C7E15FF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9B6632-2A1C-4224-B1B1-4CD459C2DAF6}"/>
              </a:ext>
            </a:extLst>
          </p:cNvPr>
          <p:cNvSpPr>
            <a:spLocks noGrp="1"/>
          </p:cNvSpPr>
          <p:nvPr>
            <p:ph type="sldNum" sz="quarter" idx="12"/>
          </p:nvPr>
        </p:nvSpPr>
        <p:spPr/>
        <p:txBody>
          <a:bodyPr/>
          <a:lstStyle/>
          <a:p>
            <a:fld id="{F62C3EDB-A06F-46E0-B933-083310BB3F0D}" type="slidenum">
              <a:rPr lang="de-DE" smtClean="0"/>
              <a:t>‹Nr.›</a:t>
            </a:fld>
            <a:endParaRPr lang="de-DE"/>
          </a:p>
        </p:txBody>
      </p:sp>
    </p:spTree>
    <p:extLst>
      <p:ext uri="{BB962C8B-B14F-4D97-AF65-F5344CB8AC3E}">
        <p14:creationId xmlns:p14="http://schemas.microsoft.com/office/powerpoint/2010/main" val="2382422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174846-5988-4225-B8C1-B93B23294B5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6D03817-8CF3-43B5-88A4-07DAFB67429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E78CDC9-80F7-4917-96DE-A1F27796EDA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75F8F11-5B1A-49E3-956D-6ED6D3F2AFDB}"/>
              </a:ext>
            </a:extLst>
          </p:cNvPr>
          <p:cNvSpPr>
            <a:spLocks noGrp="1"/>
          </p:cNvSpPr>
          <p:nvPr>
            <p:ph type="dt" sz="half" idx="10"/>
          </p:nvPr>
        </p:nvSpPr>
        <p:spPr/>
        <p:txBody>
          <a:bodyPr/>
          <a:lstStyle/>
          <a:p>
            <a:fld id="{B7F5A162-874B-4E6B-BF6E-606FC52421E5}" type="datetimeFigureOut">
              <a:rPr lang="de-DE" smtClean="0"/>
              <a:t>28.03.2022</a:t>
            </a:fld>
            <a:endParaRPr lang="de-DE"/>
          </a:p>
        </p:txBody>
      </p:sp>
      <p:sp>
        <p:nvSpPr>
          <p:cNvPr id="6" name="Fußzeilenplatzhalter 5">
            <a:extLst>
              <a:ext uri="{FF2B5EF4-FFF2-40B4-BE49-F238E27FC236}">
                <a16:creationId xmlns:a16="http://schemas.microsoft.com/office/drawing/2014/main" id="{BB50D010-7CBE-4227-A500-866CB45CA8E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1BEF42B-8939-43AD-B1C7-4B8A8F6E2623}"/>
              </a:ext>
            </a:extLst>
          </p:cNvPr>
          <p:cNvSpPr>
            <a:spLocks noGrp="1"/>
          </p:cNvSpPr>
          <p:nvPr>
            <p:ph type="sldNum" sz="quarter" idx="12"/>
          </p:nvPr>
        </p:nvSpPr>
        <p:spPr/>
        <p:txBody>
          <a:bodyPr/>
          <a:lstStyle/>
          <a:p>
            <a:fld id="{F62C3EDB-A06F-46E0-B933-083310BB3F0D}" type="slidenum">
              <a:rPr lang="de-DE" smtClean="0"/>
              <a:t>‹Nr.›</a:t>
            </a:fld>
            <a:endParaRPr lang="de-DE"/>
          </a:p>
        </p:txBody>
      </p:sp>
    </p:spTree>
    <p:extLst>
      <p:ext uri="{BB962C8B-B14F-4D97-AF65-F5344CB8AC3E}">
        <p14:creationId xmlns:p14="http://schemas.microsoft.com/office/powerpoint/2010/main" val="1839230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46595C-0166-4606-A25F-E1711937C34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C6D5EE7-3402-41CA-B414-79E683AD65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450A834-BD25-41ED-8F9A-83566362571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C024430-E273-487A-975E-8844D7F192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032473B-2133-4C67-9EAE-EDABDC04E50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30D4B14-2569-4375-9E3D-A1B47AC33747}"/>
              </a:ext>
            </a:extLst>
          </p:cNvPr>
          <p:cNvSpPr>
            <a:spLocks noGrp="1"/>
          </p:cNvSpPr>
          <p:nvPr>
            <p:ph type="dt" sz="half" idx="10"/>
          </p:nvPr>
        </p:nvSpPr>
        <p:spPr/>
        <p:txBody>
          <a:bodyPr/>
          <a:lstStyle/>
          <a:p>
            <a:fld id="{B7F5A162-874B-4E6B-BF6E-606FC52421E5}" type="datetimeFigureOut">
              <a:rPr lang="de-DE" smtClean="0"/>
              <a:t>28.03.2022</a:t>
            </a:fld>
            <a:endParaRPr lang="de-DE"/>
          </a:p>
        </p:txBody>
      </p:sp>
      <p:sp>
        <p:nvSpPr>
          <p:cNvPr id="8" name="Fußzeilenplatzhalter 7">
            <a:extLst>
              <a:ext uri="{FF2B5EF4-FFF2-40B4-BE49-F238E27FC236}">
                <a16:creationId xmlns:a16="http://schemas.microsoft.com/office/drawing/2014/main" id="{8FA2B750-2722-4AA6-8D8F-069D821BEAA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F35CC4A2-6922-4A86-8BAB-C0C5BEF04F0A}"/>
              </a:ext>
            </a:extLst>
          </p:cNvPr>
          <p:cNvSpPr>
            <a:spLocks noGrp="1"/>
          </p:cNvSpPr>
          <p:nvPr>
            <p:ph type="sldNum" sz="quarter" idx="12"/>
          </p:nvPr>
        </p:nvSpPr>
        <p:spPr/>
        <p:txBody>
          <a:bodyPr/>
          <a:lstStyle/>
          <a:p>
            <a:fld id="{F62C3EDB-A06F-46E0-B933-083310BB3F0D}" type="slidenum">
              <a:rPr lang="de-DE" smtClean="0"/>
              <a:t>‹Nr.›</a:t>
            </a:fld>
            <a:endParaRPr lang="de-DE"/>
          </a:p>
        </p:txBody>
      </p:sp>
    </p:spTree>
    <p:extLst>
      <p:ext uri="{BB962C8B-B14F-4D97-AF65-F5344CB8AC3E}">
        <p14:creationId xmlns:p14="http://schemas.microsoft.com/office/powerpoint/2010/main" val="370612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3DE3C7-D904-4200-A5B2-2137A3E8CE8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ED1C12A-0102-4BBF-9B43-C6FBEDB6E0A0}"/>
              </a:ext>
            </a:extLst>
          </p:cNvPr>
          <p:cNvSpPr>
            <a:spLocks noGrp="1"/>
          </p:cNvSpPr>
          <p:nvPr>
            <p:ph type="dt" sz="half" idx="10"/>
          </p:nvPr>
        </p:nvSpPr>
        <p:spPr/>
        <p:txBody>
          <a:bodyPr/>
          <a:lstStyle/>
          <a:p>
            <a:fld id="{B7F5A162-874B-4E6B-BF6E-606FC52421E5}" type="datetimeFigureOut">
              <a:rPr lang="de-DE" smtClean="0"/>
              <a:t>28.03.2022</a:t>
            </a:fld>
            <a:endParaRPr lang="de-DE"/>
          </a:p>
        </p:txBody>
      </p:sp>
      <p:sp>
        <p:nvSpPr>
          <p:cNvPr id="4" name="Fußzeilenplatzhalter 3">
            <a:extLst>
              <a:ext uri="{FF2B5EF4-FFF2-40B4-BE49-F238E27FC236}">
                <a16:creationId xmlns:a16="http://schemas.microsoft.com/office/drawing/2014/main" id="{5B47ED85-3568-4C7D-9906-995B0057DEE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18F30FBE-E7F6-4CC5-959B-DA09ED18C919}"/>
              </a:ext>
            </a:extLst>
          </p:cNvPr>
          <p:cNvSpPr>
            <a:spLocks noGrp="1"/>
          </p:cNvSpPr>
          <p:nvPr>
            <p:ph type="sldNum" sz="quarter" idx="12"/>
          </p:nvPr>
        </p:nvSpPr>
        <p:spPr/>
        <p:txBody>
          <a:bodyPr/>
          <a:lstStyle/>
          <a:p>
            <a:fld id="{F62C3EDB-A06F-46E0-B933-083310BB3F0D}" type="slidenum">
              <a:rPr lang="de-DE" smtClean="0"/>
              <a:t>‹Nr.›</a:t>
            </a:fld>
            <a:endParaRPr lang="de-DE"/>
          </a:p>
        </p:txBody>
      </p:sp>
    </p:spTree>
    <p:extLst>
      <p:ext uri="{BB962C8B-B14F-4D97-AF65-F5344CB8AC3E}">
        <p14:creationId xmlns:p14="http://schemas.microsoft.com/office/powerpoint/2010/main" val="345938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F106FCF-5E34-4CA1-AF31-0C77E6D02451}"/>
              </a:ext>
            </a:extLst>
          </p:cNvPr>
          <p:cNvSpPr>
            <a:spLocks noGrp="1"/>
          </p:cNvSpPr>
          <p:nvPr>
            <p:ph type="dt" sz="half" idx="10"/>
          </p:nvPr>
        </p:nvSpPr>
        <p:spPr/>
        <p:txBody>
          <a:bodyPr/>
          <a:lstStyle/>
          <a:p>
            <a:fld id="{B7F5A162-874B-4E6B-BF6E-606FC52421E5}" type="datetimeFigureOut">
              <a:rPr lang="de-DE" smtClean="0"/>
              <a:t>28.03.2022</a:t>
            </a:fld>
            <a:endParaRPr lang="de-DE"/>
          </a:p>
        </p:txBody>
      </p:sp>
      <p:sp>
        <p:nvSpPr>
          <p:cNvPr id="3" name="Fußzeilenplatzhalter 2">
            <a:extLst>
              <a:ext uri="{FF2B5EF4-FFF2-40B4-BE49-F238E27FC236}">
                <a16:creationId xmlns:a16="http://schemas.microsoft.com/office/drawing/2014/main" id="{3C3769A2-648B-47DB-9B1C-E65956B75B2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CB7035F-30A9-436C-8E74-C2F7B1FFF15C}"/>
              </a:ext>
            </a:extLst>
          </p:cNvPr>
          <p:cNvSpPr>
            <a:spLocks noGrp="1"/>
          </p:cNvSpPr>
          <p:nvPr>
            <p:ph type="sldNum" sz="quarter" idx="12"/>
          </p:nvPr>
        </p:nvSpPr>
        <p:spPr/>
        <p:txBody>
          <a:bodyPr/>
          <a:lstStyle/>
          <a:p>
            <a:fld id="{F62C3EDB-A06F-46E0-B933-083310BB3F0D}" type="slidenum">
              <a:rPr lang="de-DE" smtClean="0"/>
              <a:t>‹Nr.›</a:t>
            </a:fld>
            <a:endParaRPr lang="de-DE"/>
          </a:p>
        </p:txBody>
      </p:sp>
    </p:spTree>
    <p:extLst>
      <p:ext uri="{BB962C8B-B14F-4D97-AF65-F5344CB8AC3E}">
        <p14:creationId xmlns:p14="http://schemas.microsoft.com/office/powerpoint/2010/main" val="6901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A316B7-0092-4D44-BE95-5B9C1680DF1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EB83562D-BB08-4FC8-944B-4BEDEE676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CA306B9-AA78-4E3F-9A11-FC424C18DB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F2B4A31-47C9-4008-B707-48BF7CE4EA50}"/>
              </a:ext>
            </a:extLst>
          </p:cNvPr>
          <p:cNvSpPr>
            <a:spLocks noGrp="1"/>
          </p:cNvSpPr>
          <p:nvPr>
            <p:ph type="dt" sz="half" idx="10"/>
          </p:nvPr>
        </p:nvSpPr>
        <p:spPr/>
        <p:txBody>
          <a:bodyPr/>
          <a:lstStyle/>
          <a:p>
            <a:fld id="{B7F5A162-874B-4E6B-BF6E-606FC52421E5}" type="datetimeFigureOut">
              <a:rPr lang="de-DE" smtClean="0"/>
              <a:t>28.03.2022</a:t>
            </a:fld>
            <a:endParaRPr lang="de-DE"/>
          </a:p>
        </p:txBody>
      </p:sp>
      <p:sp>
        <p:nvSpPr>
          <p:cNvPr id="6" name="Fußzeilenplatzhalter 5">
            <a:extLst>
              <a:ext uri="{FF2B5EF4-FFF2-40B4-BE49-F238E27FC236}">
                <a16:creationId xmlns:a16="http://schemas.microsoft.com/office/drawing/2014/main" id="{27D763F0-1C2F-4BF8-9B8A-0BEF2A6CBF8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66837E6-A936-49A0-8EFE-BF6B2BFD9AA1}"/>
              </a:ext>
            </a:extLst>
          </p:cNvPr>
          <p:cNvSpPr>
            <a:spLocks noGrp="1"/>
          </p:cNvSpPr>
          <p:nvPr>
            <p:ph type="sldNum" sz="quarter" idx="12"/>
          </p:nvPr>
        </p:nvSpPr>
        <p:spPr/>
        <p:txBody>
          <a:bodyPr/>
          <a:lstStyle/>
          <a:p>
            <a:fld id="{F62C3EDB-A06F-46E0-B933-083310BB3F0D}" type="slidenum">
              <a:rPr lang="de-DE" smtClean="0"/>
              <a:t>‹Nr.›</a:t>
            </a:fld>
            <a:endParaRPr lang="de-DE"/>
          </a:p>
        </p:txBody>
      </p:sp>
    </p:spTree>
    <p:extLst>
      <p:ext uri="{BB962C8B-B14F-4D97-AF65-F5344CB8AC3E}">
        <p14:creationId xmlns:p14="http://schemas.microsoft.com/office/powerpoint/2010/main" val="128360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E30F54-6BB9-4E79-8C27-3D9101F0A78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60A4E2C-B3DF-4D80-9BE5-E48065B280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a:extLst>
              <a:ext uri="{FF2B5EF4-FFF2-40B4-BE49-F238E27FC236}">
                <a16:creationId xmlns:a16="http://schemas.microsoft.com/office/drawing/2014/main" id="{D9AD59F4-7E00-42A6-8877-AA6B3BA2A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BD3C691-040F-408E-BACF-63F72C768906}"/>
              </a:ext>
            </a:extLst>
          </p:cNvPr>
          <p:cNvSpPr>
            <a:spLocks noGrp="1"/>
          </p:cNvSpPr>
          <p:nvPr>
            <p:ph type="dt" sz="half" idx="10"/>
          </p:nvPr>
        </p:nvSpPr>
        <p:spPr/>
        <p:txBody>
          <a:bodyPr/>
          <a:lstStyle/>
          <a:p>
            <a:fld id="{B7F5A162-874B-4E6B-BF6E-606FC52421E5}" type="datetimeFigureOut">
              <a:rPr lang="de-DE" smtClean="0"/>
              <a:t>28.03.2022</a:t>
            </a:fld>
            <a:endParaRPr lang="de-DE"/>
          </a:p>
        </p:txBody>
      </p:sp>
      <p:sp>
        <p:nvSpPr>
          <p:cNvPr id="6" name="Fußzeilenplatzhalter 5">
            <a:extLst>
              <a:ext uri="{FF2B5EF4-FFF2-40B4-BE49-F238E27FC236}">
                <a16:creationId xmlns:a16="http://schemas.microsoft.com/office/drawing/2014/main" id="{AC9B908F-02E8-49F0-95CB-7DB92B19C9E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F5C61BC-6DAD-425A-B448-9B6B30ECAF62}"/>
              </a:ext>
            </a:extLst>
          </p:cNvPr>
          <p:cNvSpPr>
            <a:spLocks noGrp="1"/>
          </p:cNvSpPr>
          <p:nvPr>
            <p:ph type="sldNum" sz="quarter" idx="12"/>
          </p:nvPr>
        </p:nvSpPr>
        <p:spPr/>
        <p:txBody>
          <a:bodyPr/>
          <a:lstStyle/>
          <a:p>
            <a:fld id="{F62C3EDB-A06F-46E0-B933-083310BB3F0D}" type="slidenum">
              <a:rPr lang="de-DE" smtClean="0"/>
              <a:t>‹Nr.›</a:t>
            </a:fld>
            <a:endParaRPr lang="de-DE"/>
          </a:p>
        </p:txBody>
      </p:sp>
    </p:spTree>
    <p:extLst>
      <p:ext uri="{BB962C8B-B14F-4D97-AF65-F5344CB8AC3E}">
        <p14:creationId xmlns:p14="http://schemas.microsoft.com/office/powerpoint/2010/main" val="1900860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5F6265A-4FCF-4741-BAAB-956A8EA4E5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26BF117-7D1E-4260-9E8E-9D6618C33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CBA081-8388-4284-94EE-FA402D8D6E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5A162-874B-4E6B-BF6E-606FC52421E5}" type="datetimeFigureOut">
              <a:rPr lang="de-DE" smtClean="0"/>
              <a:t>28.03.2022</a:t>
            </a:fld>
            <a:endParaRPr lang="de-DE"/>
          </a:p>
        </p:txBody>
      </p:sp>
      <p:sp>
        <p:nvSpPr>
          <p:cNvPr id="5" name="Fußzeilenplatzhalter 4">
            <a:extLst>
              <a:ext uri="{FF2B5EF4-FFF2-40B4-BE49-F238E27FC236}">
                <a16:creationId xmlns:a16="http://schemas.microsoft.com/office/drawing/2014/main" id="{91A7D5F8-204F-4D92-919A-B3042B01FE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3E482BE-2BB7-40A2-9B57-DA51DF29BB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C3EDB-A06F-46E0-B933-083310BB3F0D}" type="slidenum">
              <a:rPr lang="de-DE" smtClean="0"/>
              <a:t>‹Nr.›</a:t>
            </a:fld>
            <a:endParaRPr lang="de-DE"/>
          </a:p>
        </p:txBody>
      </p:sp>
    </p:spTree>
    <p:extLst>
      <p:ext uri="{BB962C8B-B14F-4D97-AF65-F5344CB8AC3E}">
        <p14:creationId xmlns:p14="http://schemas.microsoft.com/office/powerpoint/2010/main" val="41905465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567EB347-BEAF-4BCC-9956-4B21169E3DF4}"/>
              </a:ext>
            </a:extLst>
          </p:cNvPr>
          <p:cNvPicPr>
            <a:picLocks noChangeAspect="1"/>
          </p:cNvPicPr>
          <p:nvPr/>
        </p:nvPicPr>
        <p:blipFill>
          <a:blip r:embed="rId2"/>
          <a:stretch>
            <a:fillRect/>
          </a:stretch>
        </p:blipFill>
        <p:spPr>
          <a:xfrm>
            <a:off x="270933" y="2835943"/>
            <a:ext cx="2577003" cy="2492905"/>
          </a:xfrm>
          <a:prstGeom prst="rect">
            <a:avLst/>
          </a:prstGeom>
        </p:spPr>
      </p:pic>
      <p:sp>
        <p:nvSpPr>
          <p:cNvPr id="7" name="Ellipse 6">
            <a:extLst>
              <a:ext uri="{FF2B5EF4-FFF2-40B4-BE49-F238E27FC236}">
                <a16:creationId xmlns:a16="http://schemas.microsoft.com/office/drawing/2014/main" id="{FEB960BF-319D-4E27-87B0-EE0FBD884EC2}"/>
              </a:ext>
            </a:extLst>
          </p:cNvPr>
          <p:cNvSpPr/>
          <p:nvPr/>
        </p:nvSpPr>
        <p:spPr>
          <a:xfrm>
            <a:off x="834887" y="2835943"/>
            <a:ext cx="327991" cy="296693"/>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a:t>
            </a:r>
          </a:p>
        </p:txBody>
      </p:sp>
      <p:sp>
        <p:nvSpPr>
          <p:cNvPr id="8" name="Ellipse 7">
            <a:extLst>
              <a:ext uri="{FF2B5EF4-FFF2-40B4-BE49-F238E27FC236}">
                <a16:creationId xmlns:a16="http://schemas.microsoft.com/office/drawing/2014/main" id="{B031FFB7-3CBF-45B5-ACD5-AA6722456ED3}"/>
              </a:ext>
            </a:extLst>
          </p:cNvPr>
          <p:cNvSpPr/>
          <p:nvPr/>
        </p:nvSpPr>
        <p:spPr>
          <a:xfrm>
            <a:off x="1951383" y="2835942"/>
            <a:ext cx="327991" cy="2966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a:t>
            </a:r>
          </a:p>
        </p:txBody>
      </p:sp>
      <p:sp>
        <p:nvSpPr>
          <p:cNvPr id="9" name="Textfeld 8">
            <a:extLst>
              <a:ext uri="{FF2B5EF4-FFF2-40B4-BE49-F238E27FC236}">
                <a16:creationId xmlns:a16="http://schemas.microsoft.com/office/drawing/2014/main" id="{4D2C7C79-5DB8-4BE8-A2AD-3074D725E80A}"/>
              </a:ext>
            </a:extLst>
          </p:cNvPr>
          <p:cNvSpPr txBox="1"/>
          <p:nvPr/>
        </p:nvSpPr>
        <p:spPr>
          <a:xfrm>
            <a:off x="194924" y="5399534"/>
            <a:ext cx="5306024" cy="1200329"/>
          </a:xfrm>
          <a:prstGeom prst="rect">
            <a:avLst/>
          </a:prstGeom>
          <a:noFill/>
        </p:spPr>
        <p:txBody>
          <a:bodyPr wrap="square" rtlCol="0">
            <a:spAutoFit/>
          </a:bodyPr>
          <a:lstStyle/>
          <a:p>
            <a:r>
              <a:rPr lang="de-DE" dirty="0"/>
              <a:t>Annahme:</a:t>
            </a:r>
            <a:br>
              <a:rPr lang="de-DE" dirty="0"/>
            </a:br>
            <a:r>
              <a:rPr lang="de-DE" dirty="0"/>
              <a:t>384 </a:t>
            </a:r>
            <a:r>
              <a:rPr lang="de-DE" dirty="0">
                <a:latin typeface="Verdana" panose="020B0604030504040204" pitchFamily="34" charset="0"/>
                <a:ea typeface="Verdana" panose="020B0604030504040204" pitchFamily="34" charset="0"/>
              </a:rPr>
              <a:t>Liter</a:t>
            </a:r>
            <a:r>
              <a:rPr lang="de-DE" dirty="0"/>
              <a:t> </a:t>
            </a:r>
          </a:p>
          <a:p>
            <a:r>
              <a:rPr lang="de-DE" dirty="0"/>
              <a:t>Strompreis 23,23 ct/kWh*</a:t>
            </a:r>
          </a:p>
          <a:p>
            <a:r>
              <a:rPr lang="de-DE" dirty="0"/>
              <a:t>Lebensdauer: 8 Jahre</a:t>
            </a:r>
          </a:p>
        </p:txBody>
      </p:sp>
      <p:sp>
        <p:nvSpPr>
          <p:cNvPr id="11" name="Textfeld 10">
            <a:extLst>
              <a:ext uri="{FF2B5EF4-FFF2-40B4-BE49-F238E27FC236}">
                <a16:creationId xmlns:a16="http://schemas.microsoft.com/office/drawing/2014/main" id="{A24B7177-61CA-4B01-9C2F-F5A02988664B}"/>
              </a:ext>
            </a:extLst>
          </p:cNvPr>
          <p:cNvSpPr txBox="1"/>
          <p:nvPr/>
        </p:nvSpPr>
        <p:spPr>
          <a:xfrm>
            <a:off x="3796748" y="2941975"/>
            <a:ext cx="5770585" cy="3139321"/>
          </a:xfrm>
          <a:prstGeom prst="rect">
            <a:avLst/>
          </a:prstGeom>
          <a:noFill/>
        </p:spPr>
        <p:txBody>
          <a:bodyPr wrap="square" rtlCol="0">
            <a:spAutoFit/>
          </a:bodyPr>
          <a:lstStyle/>
          <a:p>
            <a:r>
              <a:rPr lang="de-DE" dirty="0">
                <a:latin typeface="Verdana" panose="020B0604030504040204" pitchFamily="34" charset="0"/>
                <a:ea typeface="Verdana" panose="020B0604030504040204" pitchFamily="34" charset="0"/>
              </a:rPr>
              <a:t>Energieeffizienzklasse B:</a:t>
            </a:r>
          </a:p>
          <a:p>
            <a:r>
              <a:rPr lang="de-DE" dirty="0">
                <a:latin typeface="Verdana" panose="020B0604030504040204" pitchFamily="34" charset="0"/>
                <a:ea typeface="Verdana" panose="020B0604030504040204" pitchFamily="34" charset="0"/>
              </a:rPr>
              <a:t>317 kWh/Jahr</a:t>
            </a:r>
          </a:p>
          <a:p>
            <a:r>
              <a:rPr lang="de-DE" dirty="0">
                <a:latin typeface="Verdana" panose="020B0604030504040204" pitchFamily="34" charset="0"/>
                <a:ea typeface="Verdana" panose="020B0604030504040204" pitchFamily="34" charset="0"/>
              </a:rPr>
              <a:t>Energiekosten: 317 kWh/Jahr x 23,23 ct/kWh x 8 Jahre</a:t>
            </a:r>
          </a:p>
          <a:p>
            <a:r>
              <a:rPr lang="de-DE" dirty="0">
                <a:latin typeface="Verdana" panose="020B0604030504040204" pitchFamily="34" charset="0"/>
                <a:ea typeface="Verdana" panose="020B0604030504040204" pitchFamily="34" charset="0"/>
              </a:rPr>
              <a:t>= 589 €</a:t>
            </a:r>
          </a:p>
          <a:p>
            <a:endParaRPr lang="de-DE" dirty="0">
              <a:latin typeface="Verdana" panose="020B0604030504040204" pitchFamily="34" charset="0"/>
              <a:ea typeface="Verdana" panose="020B0604030504040204" pitchFamily="34" charset="0"/>
            </a:endParaRPr>
          </a:p>
          <a:p>
            <a:r>
              <a:rPr lang="de-DE" dirty="0">
                <a:latin typeface="Verdana" panose="020B0604030504040204" pitchFamily="34" charset="0"/>
                <a:ea typeface="Verdana" panose="020B0604030504040204" pitchFamily="34" charset="0"/>
              </a:rPr>
              <a:t>Energieeffizienzklasse D: </a:t>
            </a:r>
          </a:p>
          <a:p>
            <a:r>
              <a:rPr lang="de-DE" dirty="0">
                <a:latin typeface="Verdana" panose="020B0604030504040204" pitchFamily="34" charset="0"/>
                <a:ea typeface="Verdana" panose="020B0604030504040204" pitchFamily="34" charset="0"/>
              </a:rPr>
              <a:t>795 kWh/Jahr</a:t>
            </a:r>
          </a:p>
          <a:p>
            <a:r>
              <a:rPr lang="de-DE" dirty="0">
                <a:latin typeface="Verdana" panose="020B0604030504040204" pitchFamily="34" charset="0"/>
                <a:ea typeface="Verdana" panose="020B0604030504040204" pitchFamily="34" charset="0"/>
              </a:rPr>
              <a:t>Energiekosten: 795 kWh/Jahre x 23,23 ct/kWh x 8 Jahre</a:t>
            </a:r>
          </a:p>
          <a:p>
            <a:r>
              <a:rPr lang="de-DE" dirty="0">
                <a:latin typeface="Verdana" panose="020B0604030504040204" pitchFamily="34" charset="0"/>
                <a:ea typeface="Verdana" panose="020B0604030504040204" pitchFamily="34" charset="0"/>
              </a:rPr>
              <a:t>= 1.477 €</a:t>
            </a:r>
          </a:p>
        </p:txBody>
      </p:sp>
      <p:sp>
        <p:nvSpPr>
          <p:cNvPr id="14" name="Textfeld 13">
            <a:extLst>
              <a:ext uri="{FF2B5EF4-FFF2-40B4-BE49-F238E27FC236}">
                <a16:creationId xmlns:a16="http://schemas.microsoft.com/office/drawing/2014/main" id="{FEF1A7C8-63A3-4569-AA09-2C0EB0ADE037}"/>
              </a:ext>
            </a:extLst>
          </p:cNvPr>
          <p:cNvSpPr txBox="1"/>
          <p:nvPr/>
        </p:nvSpPr>
        <p:spPr>
          <a:xfrm>
            <a:off x="9919251" y="3357473"/>
            <a:ext cx="2272749" cy="2308324"/>
          </a:xfrm>
          <a:prstGeom prst="rect">
            <a:avLst/>
          </a:prstGeom>
          <a:noFill/>
        </p:spPr>
        <p:txBody>
          <a:bodyPr wrap="square" rtlCol="0">
            <a:spAutoFit/>
          </a:bodyPr>
          <a:lstStyle/>
          <a:p>
            <a:r>
              <a:rPr lang="de-DE" dirty="0">
                <a:latin typeface="Verdana" panose="020B0604030504040204" pitchFamily="34" charset="0"/>
                <a:ea typeface="Verdana" panose="020B0604030504040204" pitchFamily="34" charset="0"/>
              </a:rPr>
              <a:t>Es können </a:t>
            </a:r>
            <a:r>
              <a:rPr lang="de-DE" b="1" dirty="0">
                <a:solidFill>
                  <a:srgbClr val="D2001E"/>
                </a:solidFill>
                <a:latin typeface="Verdana" panose="020B0604030504040204" pitchFamily="34" charset="0"/>
                <a:ea typeface="Verdana" panose="020B0604030504040204" pitchFamily="34" charset="0"/>
              </a:rPr>
              <a:t>888 €</a:t>
            </a:r>
            <a:r>
              <a:rPr lang="de-DE" b="1" dirty="0">
                <a:latin typeface="Verdana" panose="020B0604030504040204" pitchFamily="34" charset="0"/>
                <a:ea typeface="Verdana" panose="020B0604030504040204" pitchFamily="34" charset="0"/>
              </a:rPr>
              <a:t> </a:t>
            </a:r>
            <a:r>
              <a:rPr lang="de-DE" dirty="0">
                <a:latin typeface="Verdana" panose="020B0604030504040204" pitchFamily="34" charset="0"/>
                <a:ea typeface="Verdana" panose="020B0604030504040204" pitchFamily="34" charset="0"/>
              </a:rPr>
              <a:t>über die Lebensdauer von 8 Jahren allein durch die </a:t>
            </a:r>
            <a:r>
              <a:rPr lang="de-DE" u="sng" dirty="0">
                <a:latin typeface="Verdana" panose="020B0604030504040204" pitchFamily="34" charset="0"/>
                <a:ea typeface="Verdana" panose="020B0604030504040204" pitchFamily="34" charset="0"/>
              </a:rPr>
              <a:t>Energieklasse </a:t>
            </a:r>
            <a:r>
              <a:rPr lang="de-DE" dirty="0">
                <a:latin typeface="Verdana" panose="020B0604030504040204" pitchFamily="34" charset="0"/>
                <a:ea typeface="Verdana" panose="020B0604030504040204" pitchFamily="34" charset="0"/>
              </a:rPr>
              <a:t>eingespart werden!</a:t>
            </a:r>
          </a:p>
        </p:txBody>
      </p:sp>
      <p:sp>
        <p:nvSpPr>
          <p:cNvPr id="16" name="Textfeld 15">
            <a:extLst>
              <a:ext uri="{FF2B5EF4-FFF2-40B4-BE49-F238E27FC236}">
                <a16:creationId xmlns:a16="http://schemas.microsoft.com/office/drawing/2014/main" id="{DD2CC98E-1E30-4E9C-BAA5-D129ACA638DE}"/>
              </a:ext>
            </a:extLst>
          </p:cNvPr>
          <p:cNvSpPr txBox="1"/>
          <p:nvPr/>
        </p:nvSpPr>
        <p:spPr>
          <a:xfrm>
            <a:off x="457199" y="427383"/>
            <a:ext cx="10595113" cy="369332"/>
          </a:xfrm>
          <a:prstGeom prst="rect">
            <a:avLst/>
          </a:prstGeom>
          <a:noFill/>
        </p:spPr>
        <p:txBody>
          <a:bodyPr wrap="square" rtlCol="0">
            <a:spAutoFit/>
          </a:bodyPr>
          <a:lstStyle/>
          <a:p>
            <a:r>
              <a:rPr lang="de-DE" dirty="0">
                <a:solidFill>
                  <a:srgbClr val="D2001E"/>
                </a:solidFill>
                <a:latin typeface="Verdana" panose="020B0604030504040204" pitchFamily="34" charset="0"/>
                <a:ea typeface="Verdana" panose="020B0604030504040204" pitchFamily="34" charset="0"/>
              </a:rPr>
              <a:t>Die Effizienzklasse Ihres Getränkekühlers ist wesentlich für den Energieverbrauch!</a:t>
            </a:r>
          </a:p>
        </p:txBody>
      </p:sp>
      <p:sp>
        <p:nvSpPr>
          <p:cNvPr id="17" name="Textfeld 16">
            <a:extLst>
              <a:ext uri="{FF2B5EF4-FFF2-40B4-BE49-F238E27FC236}">
                <a16:creationId xmlns:a16="http://schemas.microsoft.com/office/drawing/2014/main" id="{B5123740-8C2D-4E80-9B45-D03AC73897D1}"/>
              </a:ext>
            </a:extLst>
          </p:cNvPr>
          <p:cNvSpPr txBox="1"/>
          <p:nvPr/>
        </p:nvSpPr>
        <p:spPr>
          <a:xfrm>
            <a:off x="457199" y="953982"/>
            <a:ext cx="9799983" cy="1200329"/>
          </a:xfrm>
          <a:prstGeom prst="rect">
            <a:avLst/>
          </a:prstGeom>
          <a:noFill/>
        </p:spPr>
        <p:txBody>
          <a:bodyPr wrap="square" rtlCol="0">
            <a:spAutoFit/>
          </a:bodyPr>
          <a:lstStyle/>
          <a:p>
            <a:r>
              <a:rPr lang="de-DE" dirty="0">
                <a:latin typeface="Verdana" panose="020B0604030504040204" pitchFamily="34" charset="0"/>
                <a:ea typeface="Verdana" panose="020B0604030504040204" pitchFamily="34" charset="0"/>
              </a:rPr>
              <a:t>Achten Sie beim Kauf oder beim Aushandeln mit Ihrem Getränkehändler auf eine möglichst effiziente Energieklasse des Getränkekühlers. Die verschiedenen Klassen machen sich in den Energiekosten bemerkbar. Wir veranschaulichen die Unterschiede am folgenden Beispiel.</a:t>
            </a:r>
          </a:p>
        </p:txBody>
      </p:sp>
      <p:sp>
        <p:nvSpPr>
          <p:cNvPr id="2" name="Pfeil: nach rechts 1">
            <a:extLst>
              <a:ext uri="{FF2B5EF4-FFF2-40B4-BE49-F238E27FC236}">
                <a16:creationId xmlns:a16="http://schemas.microsoft.com/office/drawing/2014/main" id="{9CD0B732-553F-4A4A-AE6F-57A673F6A484}"/>
              </a:ext>
            </a:extLst>
          </p:cNvPr>
          <p:cNvSpPr/>
          <p:nvPr/>
        </p:nvSpPr>
        <p:spPr>
          <a:xfrm>
            <a:off x="3117073" y="3429000"/>
            <a:ext cx="313764" cy="1506071"/>
          </a:xfrm>
          <a:prstGeom prst="rightArrow">
            <a:avLst/>
          </a:prstGeom>
          <a:solidFill>
            <a:srgbClr val="D2001E"/>
          </a:solidFill>
          <a:ln>
            <a:solidFill>
              <a:srgbClr val="D20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Pfeil: nach rechts 14">
            <a:extLst>
              <a:ext uri="{FF2B5EF4-FFF2-40B4-BE49-F238E27FC236}">
                <a16:creationId xmlns:a16="http://schemas.microsoft.com/office/drawing/2014/main" id="{AF6E4CDA-768C-46F6-B6C3-3B3A488217E6}"/>
              </a:ext>
            </a:extLst>
          </p:cNvPr>
          <p:cNvSpPr/>
          <p:nvPr/>
        </p:nvSpPr>
        <p:spPr>
          <a:xfrm>
            <a:off x="9567333" y="3429000"/>
            <a:ext cx="313764" cy="1506071"/>
          </a:xfrm>
          <a:prstGeom prst="rightArrow">
            <a:avLst/>
          </a:prstGeom>
          <a:solidFill>
            <a:srgbClr val="D2001E"/>
          </a:solidFill>
          <a:ln>
            <a:solidFill>
              <a:srgbClr val="D20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Rechteck 2">
            <a:extLst>
              <a:ext uri="{FF2B5EF4-FFF2-40B4-BE49-F238E27FC236}">
                <a16:creationId xmlns:a16="http://schemas.microsoft.com/office/drawing/2014/main" id="{D5127CEA-1617-45A3-8CBF-66BA24D9FF63}"/>
              </a:ext>
            </a:extLst>
          </p:cNvPr>
          <p:cNvSpPr/>
          <p:nvPr/>
        </p:nvSpPr>
        <p:spPr>
          <a:xfrm>
            <a:off x="457199" y="2201894"/>
            <a:ext cx="4560864" cy="369332"/>
          </a:xfrm>
          <a:prstGeom prst="rect">
            <a:avLst/>
          </a:prstGeom>
        </p:spPr>
        <p:txBody>
          <a:bodyPr wrap="none">
            <a:spAutoFit/>
          </a:bodyPr>
          <a:lstStyle/>
          <a:p>
            <a:r>
              <a:rPr lang="de-DE" i="1" dirty="0">
                <a:solidFill>
                  <a:srgbClr val="D2001E"/>
                </a:solidFill>
                <a:latin typeface="Verdana" panose="020B0604030504040204" pitchFamily="34" charset="0"/>
                <a:ea typeface="Verdana" panose="020B0604030504040204" pitchFamily="34" charset="0"/>
              </a:rPr>
              <a:t>Beispielrechnung für </a:t>
            </a:r>
            <a:r>
              <a:rPr lang="de-DE" b="1" i="1" u="sng" dirty="0">
                <a:solidFill>
                  <a:srgbClr val="D2001E"/>
                </a:solidFill>
                <a:latin typeface="Verdana" panose="020B0604030504040204" pitchFamily="34" charset="0"/>
                <a:ea typeface="Verdana" panose="020B0604030504040204" pitchFamily="34" charset="0"/>
              </a:rPr>
              <a:t>Gewerbestrom</a:t>
            </a:r>
          </a:p>
        </p:txBody>
      </p:sp>
      <p:sp>
        <p:nvSpPr>
          <p:cNvPr id="18" name="Textfeld 17">
            <a:extLst>
              <a:ext uri="{FF2B5EF4-FFF2-40B4-BE49-F238E27FC236}">
                <a16:creationId xmlns:a16="http://schemas.microsoft.com/office/drawing/2014/main" id="{978AC21B-6111-40F4-8EE6-66777AA0F803}"/>
              </a:ext>
            </a:extLst>
          </p:cNvPr>
          <p:cNvSpPr txBox="1"/>
          <p:nvPr/>
        </p:nvSpPr>
        <p:spPr>
          <a:xfrm>
            <a:off x="7727576" y="6392114"/>
            <a:ext cx="4464424" cy="415498"/>
          </a:xfrm>
          <a:prstGeom prst="rect">
            <a:avLst/>
          </a:prstGeom>
          <a:noFill/>
        </p:spPr>
        <p:txBody>
          <a:bodyPr wrap="square" rtlCol="0">
            <a:spAutoFit/>
          </a:bodyPr>
          <a:lstStyle/>
          <a:p>
            <a:r>
              <a:rPr lang="de-DE" sz="1050" dirty="0">
                <a:latin typeface="Verdana" panose="020B0604030504040204" pitchFamily="34" charset="0"/>
                <a:ea typeface="Verdana" panose="020B0604030504040204" pitchFamily="34" charset="0"/>
              </a:rPr>
              <a:t>*durchschnittlicher Strompreis für Gewerbekunden in 2021 (Quelle: Statista 2022)</a:t>
            </a:r>
          </a:p>
        </p:txBody>
      </p:sp>
    </p:spTree>
    <p:extLst>
      <p:ext uri="{BB962C8B-B14F-4D97-AF65-F5344CB8AC3E}">
        <p14:creationId xmlns:p14="http://schemas.microsoft.com/office/powerpoint/2010/main" val="2875909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AD468E8-A41A-4B38-80BC-C9FA14CED7FF}"/>
              </a:ext>
            </a:extLst>
          </p:cNvPr>
          <p:cNvSpPr txBox="1"/>
          <p:nvPr/>
        </p:nvSpPr>
        <p:spPr>
          <a:xfrm>
            <a:off x="457199" y="427383"/>
            <a:ext cx="10595113" cy="369332"/>
          </a:xfrm>
          <a:prstGeom prst="rect">
            <a:avLst/>
          </a:prstGeom>
          <a:noFill/>
        </p:spPr>
        <p:txBody>
          <a:bodyPr wrap="square" rtlCol="0">
            <a:spAutoFit/>
          </a:bodyPr>
          <a:lstStyle/>
          <a:p>
            <a:r>
              <a:rPr lang="de-DE" dirty="0">
                <a:solidFill>
                  <a:srgbClr val="D2001E"/>
                </a:solidFill>
                <a:latin typeface="Verdana" panose="020B0604030504040204" pitchFamily="34" charset="0"/>
                <a:ea typeface="Verdana" panose="020B0604030504040204" pitchFamily="34" charset="0"/>
              </a:rPr>
              <a:t>Die Anzahl an im Einsatz befindlichen Geräten macht viel aus!</a:t>
            </a:r>
          </a:p>
        </p:txBody>
      </p:sp>
      <p:sp>
        <p:nvSpPr>
          <p:cNvPr id="5" name="Textfeld 4">
            <a:extLst>
              <a:ext uri="{FF2B5EF4-FFF2-40B4-BE49-F238E27FC236}">
                <a16:creationId xmlns:a16="http://schemas.microsoft.com/office/drawing/2014/main" id="{8E4FA5F4-489C-4A98-AC52-BCA95638E9FD}"/>
              </a:ext>
            </a:extLst>
          </p:cNvPr>
          <p:cNvSpPr txBox="1"/>
          <p:nvPr/>
        </p:nvSpPr>
        <p:spPr>
          <a:xfrm>
            <a:off x="457198" y="941838"/>
            <a:ext cx="11291979" cy="1200329"/>
          </a:xfrm>
          <a:prstGeom prst="rect">
            <a:avLst/>
          </a:prstGeom>
          <a:noFill/>
        </p:spPr>
        <p:txBody>
          <a:bodyPr wrap="square" rtlCol="0">
            <a:spAutoFit/>
          </a:bodyPr>
          <a:lstStyle/>
          <a:p>
            <a:r>
              <a:rPr lang="de-DE" dirty="0">
                <a:latin typeface="Verdana" panose="020B0604030504040204" pitchFamily="34" charset="0"/>
                <a:ea typeface="Verdana" panose="020B0604030504040204" pitchFamily="34" charset="0"/>
              </a:rPr>
              <a:t>Oft werden schnell zusätzliche Getränkekühler angeschafft. Trotzdem muss nicht nur der Anschaffungspreis Beachtung finden, sondern auch der zusätzliche Energiebedarf über die Betriebsdauer. Daher sollte vorab genau geprüft werden, ob die Aufstellung eines weiteren Gerätes wirklich notwendig ist. Das folgende Beispiel gibt einen Überblick über die Mehrkosten. </a:t>
            </a:r>
          </a:p>
        </p:txBody>
      </p:sp>
      <p:pic>
        <p:nvPicPr>
          <p:cNvPr id="11" name="Grafik 10">
            <a:extLst>
              <a:ext uri="{FF2B5EF4-FFF2-40B4-BE49-F238E27FC236}">
                <a16:creationId xmlns:a16="http://schemas.microsoft.com/office/drawing/2014/main" id="{08E70CE6-95AE-41BD-BB6F-8758A381F950}"/>
              </a:ext>
            </a:extLst>
          </p:cNvPr>
          <p:cNvPicPr>
            <a:picLocks noChangeAspect="1"/>
          </p:cNvPicPr>
          <p:nvPr/>
        </p:nvPicPr>
        <p:blipFill rotWithShape="1">
          <a:blip r:embed="rId2"/>
          <a:srcRect r="47512"/>
          <a:stretch/>
        </p:blipFill>
        <p:spPr>
          <a:xfrm>
            <a:off x="808937" y="2600089"/>
            <a:ext cx="1147972" cy="2115745"/>
          </a:xfrm>
          <a:prstGeom prst="rect">
            <a:avLst/>
          </a:prstGeom>
        </p:spPr>
      </p:pic>
      <p:pic>
        <p:nvPicPr>
          <p:cNvPr id="13" name="Grafik 12">
            <a:extLst>
              <a:ext uri="{FF2B5EF4-FFF2-40B4-BE49-F238E27FC236}">
                <a16:creationId xmlns:a16="http://schemas.microsoft.com/office/drawing/2014/main" id="{B8B12ABE-F3DA-496C-B220-B781012717BB}"/>
              </a:ext>
            </a:extLst>
          </p:cNvPr>
          <p:cNvPicPr>
            <a:picLocks noChangeAspect="1"/>
          </p:cNvPicPr>
          <p:nvPr/>
        </p:nvPicPr>
        <p:blipFill rotWithShape="1">
          <a:blip r:embed="rId2"/>
          <a:srcRect r="47512"/>
          <a:stretch/>
        </p:blipFill>
        <p:spPr>
          <a:xfrm>
            <a:off x="3230404" y="2600088"/>
            <a:ext cx="1147972" cy="2115745"/>
          </a:xfrm>
          <a:prstGeom prst="rect">
            <a:avLst/>
          </a:prstGeom>
        </p:spPr>
      </p:pic>
      <p:sp>
        <p:nvSpPr>
          <p:cNvPr id="14" name="Kreuz 13">
            <a:extLst>
              <a:ext uri="{FF2B5EF4-FFF2-40B4-BE49-F238E27FC236}">
                <a16:creationId xmlns:a16="http://schemas.microsoft.com/office/drawing/2014/main" id="{9D19C2CF-9EEF-4136-82EF-CBCED9A020E5}"/>
              </a:ext>
            </a:extLst>
          </p:cNvPr>
          <p:cNvSpPr/>
          <p:nvPr/>
        </p:nvSpPr>
        <p:spPr>
          <a:xfrm>
            <a:off x="2385396" y="3429000"/>
            <a:ext cx="487018" cy="487017"/>
          </a:xfrm>
          <a:prstGeom prst="pl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5" name="Geschweifte Klammer rechts 14">
            <a:extLst>
              <a:ext uri="{FF2B5EF4-FFF2-40B4-BE49-F238E27FC236}">
                <a16:creationId xmlns:a16="http://schemas.microsoft.com/office/drawing/2014/main" id="{563FD032-2115-45B6-90B2-5FD3B5E21740}"/>
              </a:ext>
            </a:extLst>
          </p:cNvPr>
          <p:cNvSpPr/>
          <p:nvPr/>
        </p:nvSpPr>
        <p:spPr>
          <a:xfrm>
            <a:off x="4786061" y="2614635"/>
            <a:ext cx="606287" cy="211574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rgbClr val="D2001E"/>
              </a:solidFill>
            </a:endParaRPr>
          </a:p>
        </p:txBody>
      </p:sp>
      <p:sp>
        <p:nvSpPr>
          <p:cNvPr id="16" name="Textfeld 15">
            <a:extLst>
              <a:ext uri="{FF2B5EF4-FFF2-40B4-BE49-F238E27FC236}">
                <a16:creationId xmlns:a16="http://schemas.microsoft.com/office/drawing/2014/main" id="{37742D0F-5FAB-426D-807D-F90E4F3C22EC}"/>
              </a:ext>
            </a:extLst>
          </p:cNvPr>
          <p:cNvSpPr txBox="1"/>
          <p:nvPr/>
        </p:nvSpPr>
        <p:spPr>
          <a:xfrm>
            <a:off x="5800033" y="3221695"/>
            <a:ext cx="5331793" cy="923330"/>
          </a:xfrm>
          <a:prstGeom prst="rect">
            <a:avLst/>
          </a:prstGeom>
          <a:noFill/>
        </p:spPr>
        <p:txBody>
          <a:bodyPr wrap="square" rtlCol="0">
            <a:spAutoFit/>
          </a:bodyPr>
          <a:lstStyle/>
          <a:p>
            <a:r>
              <a:rPr lang="de-DE" dirty="0">
                <a:latin typeface="Verdana" panose="020B0604030504040204" pitchFamily="34" charset="0"/>
                <a:ea typeface="Verdana" panose="020B0604030504040204" pitchFamily="34" charset="0"/>
              </a:rPr>
              <a:t>Über eine Lebensdauer von 8 Jahren kann hier eine Zusatzbelastung von </a:t>
            </a:r>
            <a:r>
              <a:rPr lang="de-DE" b="1" dirty="0">
                <a:solidFill>
                  <a:srgbClr val="D2001E"/>
                </a:solidFill>
                <a:latin typeface="Verdana" panose="020B0604030504040204" pitchFamily="34" charset="0"/>
                <a:ea typeface="Verdana" panose="020B0604030504040204" pitchFamily="34" charset="0"/>
              </a:rPr>
              <a:t>589 €</a:t>
            </a:r>
            <a:r>
              <a:rPr lang="de-DE" dirty="0">
                <a:solidFill>
                  <a:srgbClr val="D2001E"/>
                </a:solidFill>
                <a:latin typeface="Verdana" panose="020B0604030504040204" pitchFamily="34" charset="0"/>
                <a:ea typeface="Verdana" panose="020B0604030504040204" pitchFamily="34" charset="0"/>
              </a:rPr>
              <a:t> </a:t>
            </a:r>
            <a:r>
              <a:rPr lang="de-DE" dirty="0">
                <a:latin typeface="Verdana" panose="020B0604030504040204" pitchFamily="34" charset="0"/>
                <a:ea typeface="Verdana" panose="020B0604030504040204" pitchFamily="34" charset="0"/>
              </a:rPr>
              <a:t>für den Betrieb des Gerätes entstehen.</a:t>
            </a:r>
            <a:endParaRPr lang="de-DE" dirty="0">
              <a:solidFill>
                <a:schemeClr val="tx2"/>
              </a:solidFill>
              <a:latin typeface="Verdana" panose="020B0604030504040204" pitchFamily="34" charset="0"/>
              <a:ea typeface="Verdana" panose="020B0604030504040204" pitchFamily="34" charset="0"/>
            </a:endParaRPr>
          </a:p>
        </p:txBody>
      </p:sp>
      <p:sp>
        <p:nvSpPr>
          <p:cNvPr id="17" name="Textfeld 16">
            <a:extLst>
              <a:ext uri="{FF2B5EF4-FFF2-40B4-BE49-F238E27FC236}">
                <a16:creationId xmlns:a16="http://schemas.microsoft.com/office/drawing/2014/main" id="{3D65E105-C591-402F-9178-0EB2528C3EFA}"/>
              </a:ext>
            </a:extLst>
          </p:cNvPr>
          <p:cNvSpPr txBox="1"/>
          <p:nvPr/>
        </p:nvSpPr>
        <p:spPr>
          <a:xfrm>
            <a:off x="808936" y="5173754"/>
            <a:ext cx="8881715" cy="1477328"/>
          </a:xfrm>
          <a:prstGeom prst="rect">
            <a:avLst/>
          </a:prstGeom>
          <a:noFill/>
        </p:spPr>
        <p:txBody>
          <a:bodyPr wrap="square" rtlCol="0">
            <a:spAutoFit/>
          </a:bodyPr>
          <a:lstStyle/>
          <a:p>
            <a:r>
              <a:rPr lang="de-DE" dirty="0">
                <a:latin typeface="Verdana" panose="020B0604030504040204" pitchFamily="34" charset="0"/>
                <a:ea typeface="Verdana" panose="020B0604030504040204" pitchFamily="34" charset="0"/>
              </a:rPr>
              <a:t>Annahme:</a:t>
            </a:r>
            <a:br>
              <a:rPr lang="de-DE" dirty="0">
                <a:latin typeface="Verdana" panose="020B0604030504040204" pitchFamily="34" charset="0"/>
                <a:ea typeface="Verdana" panose="020B0604030504040204" pitchFamily="34" charset="0"/>
              </a:rPr>
            </a:br>
            <a:r>
              <a:rPr lang="de-DE" dirty="0">
                <a:latin typeface="Verdana" panose="020B0604030504040204" pitchFamily="34" charset="0"/>
                <a:ea typeface="Verdana" panose="020B0604030504040204" pitchFamily="34" charset="0"/>
              </a:rPr>
              <a:t>384 Liter </a:t>
            </a:r>
          </a:p>
          <a:p>
            <a:r>
              <a:rPr lang="de-DE" dirty="0">
                <a:latin typeface="Verdana" panose="020B0604030504040204" pitchFamily="34" charset="0"/>
                <a:ea typeface="Verdana" panose="020B0604030504040204" pitchFamily="34" charset="0"/>
              </a:rPr>
              <a:t>317 kWh/Jahr</a:t>
            </a:r>
          </a:p>
          <a:p>
            <a:r>
              <a:rPr lang="de-DE" dirty="0">
                <a:latin typeface="Verdana" panose="020B0604030504040204" pitchFamily="34" charset="0"/>
                <a:ea typeface="Verdana" panose="020B0604030504040204" pitchFamily="34" charset="0"/>
              </a:rPr>
              <a:t>Strompreis 23,23 ct/kWh*</a:t>
            </a:r>
          </a:p>
          <a:p>
            <a:r>
              <a:rPr lang="de-DE" dirty="0">
                <a:latin typeface="Verdana" panose="020B0604030504040204" pitchFamily="34" charset="0"/>
                <a:ea typeface="Verdana" panose="020B0604030504040204" pitchFamily="34" charset="0"/>
              </a:rPr>
              <a:t>Lebensdauer: 8 Jahre</a:t>
            </a:r>
          </a:p>
        </p:txBody>
      </p:sp>
      <p:sp>
        <p:nvSpPr>
          <p:cNvPr id="10" name="Textfeld 9">
            <a:extLst>
              <a:ext uri="{FF2B5EF4-FFF2-40B4-BE49-F238E27FC236}">
                <a16:creationId xmlns:a16="http://schemas.microsoft.com/office/drawing/2014/main" id="{E051D241-742E-4BA7-B0C7-7E7D9FF23DA2}"/>
              </a:ext>
            </a:extLst>
          </p:cNvPr>
          <p:cNvSpPr txBox="1"/>
          <p:nvPr/>
        </p:nvSpPr>
        <p:spPr>
          <a:xfrm>
            <a:off x="7727576" y="6392114"/>
            <a:ext cx="4464424" cy="415498"/>
          </a:xfrm>
          <a:prstGeom prst="rect">
            <a:avLst/>
          </a:prstGeom>
          <a:noFill/>
        </p:spPr>
        <p:txBody>
          <a:bodyPr wrap="square" rtlCol="0">
            <a:spAutoFit/>
          </a:bodyPr>
          <a:lstStyle/>
          <a:p>
            <a:r>
              <a:rPr lang="de-DE" sz="1050" dirty="0">
                <a:latin typeface="Verdana" panose="020B0604030504040204" pitchFamily="34" charset="0"/>
                <a:ea typeface="Verdana" panose="020B0604030504040204" pitchFamily="34" charset="0"/>
              </a:rPr>
              <a:t>*durchschnittlicher Strompreis für Gewerbekunden in 2021 (Quelle: Statista 2022)</a:t>
            </a:r>
          </a:p>
        </p:txBody>
      </p:sp>
    </p:spTree>
    <p:extLst>
      <p:ext uri="{BB962C8B-B14F-4D97-AF65-F5344CB8AC3E}">
        <p14:creationId xmlns:p14="http://schemas.microsoft.com/office/powerpoint/2010/main" val="229253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29505D88-268C-4425-87C8-FABE9A60F034}"/>
              </a:ext>
            </a:extLst>
          </p:cNvPr>
          <p:cNvSpPr txBox="1"/>
          <p:nvPr/>
        </p:nvSpPr>
        <p:spPr>
          <a:xfrm>
            <a:off x="169682" y="188536"/>
            <a:ext cx="11293312" cy="430887"/>
          </a:xfrm>
          <a:prstGeom prst="rect">
            <a:avLst/>
          </a:prstGeom>
          <a:noFill/>
        </p:spPr>
        <p:txBody>
          <a:bodyPr wrap="square" rtlCol="0">
            <a:spAutoFit/>
          </a:bodyPr>
          <a:lstStyle/>
          <a:p>
            <a:r>
              <a:rPr lang="de-DE" sz="1100" dirty="0">
                <a:latin typeface="Verdana" panose="020B0604030504040204" pitchFamily="34" charset="0"/>
                <a:ea typeface="Verdana" panose="020B0604030504040204" pitchFamily="34" charset="0"/>
              </a:rPr>
              <a:t>Erläuterung zur Grafik: Es befinden sich mehrere Kühlgeräte nebeneinander in einem Shop (z.B. Kiosk) und </a:t>
            </a:r>
            <a:r>
              <a:rPr lang="de-DE" sz="1100" dirty="0">
                <a:solidFill>
                  <a:srgbClr val="303030"/>
                </a:solidFill>
                <a:latin typeface="Verdana" panose="020B0604030504040204" pitchFamily="34" charset="0"/>
                <a:ea typeface="Verdana" panose="020B0604030504040204" pitchFamily="34" charset="0"/>
              </a:rPr>
              <a:t>sind</a:t>
            </a:r>
            <a:r>
              <a:rPr lang="de-DE" sz="1100" b="1" dirty="0">
                <a:solidFill>
                  <a:srgbClr val="FF0000"/>
                </a:solidFill>
                <a:latin typeface="Verdana" panose="020B0604030504040204" pitchFamily="34" charset="0"/>
                <a:ea typeface="Verdana" panose="020B0604030504040204" pitchFamily="34" charset="0"/>
              </a:rPr>
              <a:t> </a:t>
            </a:r>
            <a:r>
              <a:rPr lang="de-DE" sz="1100" dirty="0">
                <a:latin typeface="Verdana" panose="020B0604030504040204" pitchFamily="34" charset="0"/>
                <a:ea typeface="Verdana" panose="020B0604030504040204" pitchFamily="34" charset="0"/>
              </a:rPr>
              <a:t>nicht in der Nähe von Fenstern, Heizungen und Türen platziert. Die Shop-Beleuchtung wird so dargestellt, dass sie die Inhalte des Kühlschranks gut präsentieren.   </a:t>
            </a:r>
          </a:p>
        </p:txBody>
      </p:sp>
      <p:pic>
        <p:nvPicPr>
          <p:cNvPr id="9" name="Grafik 8">
            <a:extLst>
              <a:ext uri="{FF2B5EF4-FFF2-40B4-BE49-F238E27FC236}">
                <a16:creationId xmlns:a16="http://schemas.microsoft.com/office/drawing/2014/main" id="{486FAE43-2A8F-4CB3-97C1-08F1D58A66E6}"/>
              </a:ext>
            </a:extLst>
          </p:cNvPr>
          <p:cNvPicPr>
            <a:picLocks noChangeAspect="1"/>
          </p:cNvPicPr>
          <p:nvPr/>
        </p:nvPicPr>
        <p:blipFill>
          <a:blip r:embed="rId2"/>
          <a:stretch>
            <a:fillRect/>
          </a:stretch>
        </p:blipFill>
        <p:spPr>
          <a:xfrm>
            <a:off x="4052887" y="1452562"/>
            <a:ext cx="4086225" cy="3952875"/>
          </a:xfrm>
          <a:prstGeom prst="rect">
            <a:avLst/>
          </a:prstGeom>
        </p:spPr>
      </p:pic>
      <p:sp>
        <p:nvSpPr>
          <p:cNvPr id="10" name="Rechteck: abgerundete Ecken 9">
            <a:extLst>
              <a:ext uri="{FF2B5EF4-FFF2-40B4-BE49-F238E27FC236}">
                <a16:creationId xmlns:a16="http://schemas.microsoft.com/office/drawing/2014/main" id="{391D9021-7DDA-450F-96FE-89DAB2EE4E53}"/>
              </a:ext>
            </a:extLst>
          </p:cNvPr>
          <p:cNvSpPr/>
          <p:nvPr/>
        </p:nvSpPr>
        <p:spPr>
          <a:xfrm>
            <a:off x="6645897" y="2582943"/>
            <a:ext cx="188536" cy="499621"/>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 name="Gerade Verbindung mit Pfeil 11">
            <a:extLst>
              <a:ext uri="{FF2B5EF4-FFF2-40B4-BE49-F238E27FC236}">
                <a16:creationId xmlns:a16="http://schemas.microsoft.com/office/drawing/2014/main" id="{24351FFE-C636-4CEA-A45F-459EE39615C7}"/>
              </a:ext>
            </a:extLst>
          </p:cNvPr>
          <p:cNvCxnSpPr>
            <a:stCxn id="10" idx="3"/>
          </p:cNvCxnSpPr>
          <p:nvPr/>
        </p:nvCxnSpPr>
        <p:spPr>
          <a:xfrm flipV="1">
            <a:off x="6834433" y="2828041"/>
            <a:ext cx="2281287" cy="47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hteck: abgerundete Ecken 13">
            <a:extLst>
              <a:ext uri="{FF2B5EF4-FFF2-40B4-BE49-F238E27FC236}">
                <a16:creationId xmlns:a16="http://schemas.microsoft.com/office/drawing/2014/main" id="{A4172A5D-3240-4DF6-8F73-F58457B9C789}"/>
              </a:ext>
            </a:extLst>
          </p:cNvPr>
          <p:cNvSpPr/>
          <p:nvPr/>
        </p:nvSpPr>
        <p:spPr>
          <a:xfrm>
            <a:off x="4636416" y="3173967"/>
            <a:ext cx="586033" cy="540194"/>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abgerundete Ecken 14">
            <a:extLst>
              <a:ext uri="{FF2B5EF4-FFF2-40B4-BE49-F238E27FC236}">
                <a16:creationId xmlns:a16="http://schemas.microsoft.com/office/drawing/2014/main" id="{6860D0DA-4BC7-4F9F-8078-D11D1F421B42}"/>
              </a:ext>
            </a:extLst>
          </p:cNvPr>
          <p:cNvSpPr/>
          <p:nvPr/>
        </p:nvSpPr>
        <p:spPr>
          <a:xfrm>
            <a:off x="6419654" y="2083322"/>
            <a:ext cx="1244338" cy="2762055"/>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 name="Gerade Verbindung mit Pfeil 15">
            <a:extLst>
              <a:ext uri="{FF2B5EF4-FFF2-40B4-BE49-F238E27FC236}">
                <a16:creationId xmlns:a16="http://schemas.microsoft.com/office/drawing/2014/main" id="{EAF300B7-405F-46EF-A143-5EDFDC94511A}"/>
              </a:ext>
            </a:extLst>
          </p:cNvPr>
          <p:cNvCxnSpPr>
            <a:cxnSpLocks/>
          </p:cNvCxnSpPr>
          <p:nvPr/>
        </p:nvCxnSpPr>
        <p:spPr>
          <a:xfrm>
            <a:off x="7663992" y="3709447"/>
            <a:ext cx="23667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0E794A76-6E26-4835-816E-6198623CF6C7}"/>
              </a:ext>
            </a:extLst>
          </p:cNvPr>
          <p:cNvCxnSpPr>
            <a:stCxn id="14" idx="1"/>
          </p:cNvCxnSpPr>
          <p:nvPr/>
        </p:nvCxnSpPr>
        <p:spPr>
          <a:xfrm flipH="1" flipV="1">
            <a:off x="2969443" y="3429000"/>
            <a:ext cx="1666973" cy="15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hteck: abgerundete Ecken 19">
            <a:extLst>
              <a:ext uri="{FF2B5EF4-FFF2-40B4-BE49-F238E27FC236}">
                <a16:creationId xmlns:a16="http://schemas.microsoft.com/office/drawing/2014/main" id="{608AD785-0F6F-42A3-8D13-7DD46C5CCC6B}"/>
              </a:ext>
            </a:extLst>
          </p:cNvPr>
          <p:cNvSpPr/>
          <p:nvPr/>
        </p:nvSpPr>
        <p:spPr>
          <a:xfrm>
            <a:off x="4515439" y="5024487"/>
            <a:ext cx="1338606" cy="160255"/>
          </a:xfrm>
          <a:prstGeom prst="round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23" name="Gerade Verbindung mit Pfeil 22">
            <a:extLst>
              <a:ext uri="{FF2B5EF4-FFF2-40B4-BE49-F238E27FC236}">
                <a16:creationId xmlns:a16="http://schemas.microsoft.com/office/drawing/2014/main" id="{14EF0DC0-651B-45C6-9CB4-9B41F94D3EFE}"/>
              </a:ext>
            </a:extLst>
          </p:cNvPr>
          <p:cNvCxnSpPr>
            <a:stCxn id="20" idx="1"/>
          </p:cNvCxnSpPr>
          <p:nvPr/>
        </p:nvCxnSpPr>
        <p:spPr>
          <a:xfrm flipH="1">
            <a:off x="2969443" y="5104615"/>
            <a:ext cx="1545996" cy="4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hteck: abgerundete Ecken 23">
            <a:extLst>
              <a:ext uri="{FF2B5EF4-FFF2-40B4-BE49-F238E27FC236}">
                <a16:creationId xmlns:a16="http://schemas.microsoft.com/office/drawing/2014/main" id="{CDE69974-6317-429B-9144-8BC1DA18E585}"/>
              </a:ext>
            </a:extLst>
          </p:cNvPr>
          <p:cNvSpPr/>
          <p:nvPr/>
        </p:nvSpPr>
        <p:spPr>
          <a:xfrm>
            <a:off x="4534292" y="1958418"/>
            <a:ext cx="102124" cy="540194"/>
          </a:xfrm>
          <a:prstGeom prst="round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mit Pfeil 25">
            <a:extLst>
              <a:ext uri="{FF2B5EF4-FFF2-40B4-BE49-F238E27FC236}">
                <a16:creationId xmlns:a16="http://schemas.microsoft.com/office/drawing/2014/main" id="{7931E206-31C3-4669-A895-5477BD696D37}"/>
              </a:ext>
            </a:extLst>
          </p:cNvPr>
          <p:cNvCxnSpPr/>
          <p:nvPr/>
        </p:nvCxnSpPr>
        <p:spPr>
          <a:xfrm flipH="1">
            <a:off x="3076279" y="2199846"/>
            <a:ext cx="1439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hteck: abgerundete Ecken 26">
            <a:extLst>
              <a:ext uri="{FF2B5EF4-FFF2-40B4-BE49-F238E27FC236}">
                <a16:creationId xmlns:a16="http://schemas.microsoft.com/office/drawing/2014/main" id="{0C4C5A3F-A3B1-48CC-83F0-203D2C460D94}"/>
              </a:ext>
            </a:extLst>
          </p:cNvPr>
          <p:cNvSpPr/>
          <p:nvPr/>
        </p:nvSpPr>
        <p:spPr>
          <a:xfrm>
            <a:off x="7770534" y="4614420"/>
            <a:ext cx="188536" cy="499621"/>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mit Pfeil 28">
            <a:extLst>
              <a:ext uri="{FF2B5EF4-FFF2-40B4-BE49-F238E27FC236}">
                <a16:creationId xmlns:a16="http://schemas.microsoft.com/office/drawing/2014/main" id="{058D037F-8334-4D5E-A8F9-1BD330A61681}"/>
              </a:ext>
            </a:extLst>
          </p:cNvPr>
          <p:cNvCxnSpPr>
            <a:stCxn id="27" idx="3"/>
          </p:cNvCxnSpPr>
          <p:nvPr/>
        </p:nvCxnSpPr>
        <p:spPr>
          <a:xfrm flipV="1">
            <a:off x="7959070" y="4845377"/>
            <a:ext cx="1963280" cy="188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0" name="Untertitel 2">
            <a:extLst>
              <a:ext uri="{FF2B5EF4-FFF2-40B4-BE49-F238E27FC236}">
                <a16:creationId xmlns:a16="http://schemas.microsoft.com/office/drawing/2014/main" id="{2AF6B003-B399-4BE3-B49D-4CCA000182CA}"/>
              </a:ext>
            </a:extLst>
          </p:cNvPr>
          <p:cNvSpPr txBox="1">
            <a:spLocks/>
          </p:cNvSpPr>
          <p:nvPr/>
        </p:nvSpPr>
        <p:spPr>
          <a:xfrm>
            <a:off x="9922350" y="4458418"/>
            <a:ext cx="2050031" cy="811623"/>
          </a:xfrm>
          <a:prstGeom prst="rect">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0" indent="0" algn="ctr" defTabSz="756003"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8002" indent="0" algn="ctr" defTabSz="756003" rtl="0" eaLnBrk="1" latinLnBrk="0" hangingPunct="1">
              <a:lnSpc>
                <a:spcPct val="90000"/>
              </a:lnSpc>
              <a:spcBef>
                <a:spcPts val="413"/>
              </a:spcBef>
              <a:buFont typeface="Arial" panose="020B0604020202020204" pitchFamily="34" charset="0"/>
              <a:buNone/>
              <a:defRPr sz="1654" kern="1200">
                <a:solidFill>
                  <a:schemeClr val="tx1"/>
                </a:solidFill>
                <a:latin typeface="+mn-lt"/>
                <a:ea typeface="+mn-ea"/>
                <a:cs typeface="+mn-cs"/>
              </a:defRPr>
            </a:lvl2pPr>
            <a:lvl3pPr marL="756003" indent="0" algn="ctr" defTabSz="756003"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4004"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2006"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90007"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8009"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6010"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4012"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r>
              <a:rPr lang="de-DE" sz="1000" dirty="0">
                <a:latin typeface="Verdana" panose="020B0604030504040204" pitchFamily="34" charset="0"/>
                <a:ea typeface="Verdana" panose="020B0604030504040204" pitchFamily="34" charset="0"/>
              </a:rPr>
              <a:t>Zeitschaltuhren nutzen! Getränke wie z.B. Softdrinks müssen zu Schließzeiten des Geschäfts nicht gekühlt werden.</a:t>
            </a:r>
          </a:p>
        </p:txBody>
      </p:sp>
      <p:sp>
        <p:nvSpPr>
          <p:cNvPr id="31" name="Untertitel 2">
            <a:extLst>
              <a:ext uri="{FF2B5EF4-FFF2-40B4-BE49-F238E27FC236}">
                <a16:creationId xmlns:a16="http://schemas.microsoft.com/office/drawing/2014/main" id="{087DEB62-D72F-44E6-B11D-D3AA4CBCC558}"/>
              </a:ext>
            </a:extLst>
          </p:cNvPr>
          <p:cNvSpPr txBox="1">
            <a:spLocks/>
          </p:cNvSpPr>
          <p:nvPr/>
        </p:nvSpPr>
        <p:spPr>
          <a:xfrm>
            <a:off x="9115721" y="2370379"/>
            <a:ext cx="2050031" cy="900721"/>
          </a:xfrm>
          <a:prstGeom prst="rect">
            <a:avLst/>
          </a:prstGeom>
          <a:ln>
            <a:solidFill>
              <a:schemeClr val="tx1"/>
            </a:solidFill>
          </a:ln>
        </p:spPr>
        <p:txBody>
          <a:bodyPr vert="horz" lIns="91440" tIns="45720" rIns="91440" bIns="45720" rtlCol="0">
            <a:normAutofit lnSpcReduction="10000"/>
          </a:bodyPr>
          <a:lstStyle>
            <a:lvl1pPr marL="0" indent="0" algn="ctr" defTabSz="756003"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8002" indent="0" algn="ctr" defTabSz="756003" rtl="0" eaLnBrk="1" latinLnBrk="0" hangingPunct="1">
              <a:lnSpc>
                <a:spcPct val="90000"/>
              </a:lnSpc>
              <a:spcBef>
                <a:spcPts val="413"/>
              </a:spcBef>
              <a:buFont typeface="Arial" panose="020B0604020202020204" pitchFamily="34" charset="0"/>
              <a:buNone/>
              <a:defRPr sz="1654" kern="1200">
                <a:solidFill>
                  <a:schemeClr val="tx1"/>
                </a:solidFill>
                <a:latin typeface="+mn-lt"/>
                <a:ea typeface="+mn-ea"/>
                <a:cs typeface="+mn-cs"/>
              </a:defRPr>
            </a:lvl2pPr>
            <a:lvl3pPr marL="756003" indent="0" algn="ctr" defTabSz="756003"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4004"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2006"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90007"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8009"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6010"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4012"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r>
              <a:rPr lang="de-DE" sz="1000" dirty="0">
                <a:latin typeface="Verdana" panose="020B0604030504040204" pitchFamily="34" charset="0"/>
                <a:ea typeface="Verdana" panose="020B0604030504040204" pitchFamily="34" charset="0"/>
              </a:rPr>
              <a:t>Je kälter die Eingangstemperatur der </a:t>
            </a:r>
            <a:r>
              <a:rPr lang="de-DE" sz="1000" dirty="0">
                <a:solidFill>
                  <a:srgbClr val="303030"/>
                </a:solidFill>
                <a:latin typeface="Verdana" panose="020B0604030504040204" pitchFamily="34" charset="0"/>
                <a:ea typeface="Verdana" panose="020B0604030504040204" pitchFamily="34" charset="0"/>
              </a:rPr>
              <a:t>hinzugestellten</a:t>
            </a:r>
            <a:r>
              <a:rPr lang="de-DE" sz="1000" dirty="0">
                <a:latin typeface="Verdana" panose="020B0604030504040204" pitchFamily="34" charset="0"/>
                <a:ea typeface="Verdana" panose="020B0604030504040204" pitchFamily="34" charset="0"/>
              </a:rPr>
              <a:t> Waren im Kühlgerät sind, desto weniger Wärme muss entzogen werden!</a:t>
            </a:r>
          </a:p>
        </p:txBody>
      </p:sp>
      <p:sp>
        <p:nvSpPr>
          <p:cNvPr id="32" name="Untertitel 2">
            <a:extLst>
              <a:ext uri="{FF2B5EF4-FFF2-40B4-BE49-F238E27FC236}">
                <a16:creationId xmlns:a16="http://schemas.microsoft.com/office/drawing/2014/main" id="{1C513BFB-AED9-402A-8AAB-E67376AA2F6D}"/>
              </a:ext>
            </a:extLst>
          </p:cNvPr>
          <p:cNvSpPr txBox="1">
            <a:spLocks/>
          </p:cNvSpPr>
          <p:nvPr/>
        </p:nvSpPr>
        <p:spPr>
          <a:xfrm>
            <a:off x="10030759" y="3465830"/>
            <a:ext cx="2050031" cy="543060"/>
          </a:xfrm>
          <a:prstGeom prst="rect">
            <a:avLst/>
          </a:prstGeom>
          <a:ln>
            <a:solidFill>
              <a:schemeClr val="tx1"/>
            </a:solidFill>
          </a:ln>
        </p:spPr>
        <p:txBody>
          <a:bodyPr vert="horz" lIns="91440" tIns="45720" rIns="91440" bIns="45720" rtlCol="0">
            <a:normAutofit/>
          </a:bodyPr>
          <a:lstStyle>
            <a:lvl1pPr marL="0" indent="0" algn="ctr" defTabSz="756003"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8002" indent="0" algn="ctr" defTabSz="756003" rtl="0" eaLnBrk="1" latinLnBrk="0" hangingPunct="1">
              <a:lnSpc>
                <a:spcPct val="90000"/>
              </a:lnSpc>
              <a:spcBef>
                <a:spcPts val="413"/>
              </a:spcBef>
              <a:buFont typeface="Arial" panose="020B0604020202020204" pitchFamily="34" charset="0"/>
              <a:buNone/>
              <a:defRPr sz="1654" kern="1200">
                <a:solidFill>
                  <a:schemeClr val="tx1"/>
                </a:solidFill>
                <a:latin typeface="+mn-lt"/>
                <a:ea typeface="+mn-ea"/>
                <a:cs typeface="+mn-cs"/>
              </a:defRPr>
            </a:lvl2pPr>
            <a:lvl3pPr marL="756003" indent="0" algn="ctr" defTabSz="756003"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4004"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2006"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90007"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8009"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6010"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4012"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r>
              <a:rPr lang="de-DE" sz="1000" dirty="0">
                <a:latin typeface="Verdana" panose="020B0604030504040204" pitchFamily="34" charset="0"/>
                <a:ea typeface="Verdana" panose="020B0604030504040204" pitchFamily="34" charset="0"/>
              </a:rPr>
              <a:t>Kurze Öffnungszeiten der Türen minimieren den Kälteverlust!</a:t>
            </a:r>
          </a:p>
        </p:txBody>
      </p:sp>
      <p:sp>
        <p:nvSpPr>
          <p:cNvPr id="33" name="Untertitel 2">
            <a:extLst>
              <a:ext uri="{FF2B5EF4-FFF2-40B4-BE49-F238E27FC236}">
                <a16:creationId xmlns:a16="http://schemas.microsoft.com/office/drawing/2014/main" id="{8C65B719-2376-40A6-BA5E-BF92ED4EC802}"/>
              </a:ext>
            </a:extLst>
          </p:cNvPr>
          <p:cNvSpPr txBox="1">
            <a:spLocks/>
          </p:cNvSpPr>
          <p:nvPr/>
        </p:nvSpPr>
        <p:spPr>
          <a:xfrm>
            <a:off x="919412" y="4853578"/>
            <a:ext cx="2050031" cy="566923"/>
          </a:xfrm>
          <a:prstGeom prst="rect">
            <a:avLst/>
          </a:prstGeom>
          <a:ln>
            <a:solidFill>
              <a:schemeClr val="tx1"/>
            </a:solidFill>
          </a:ln>
        </p:spPr>
        <p:txBody>
          <a:bodyPr vert="horz" lIns="91440" tIns="45720" rIns="91440" bIns="45720" rtlCol="0">
            <a:normAutofit/>
          </a:bodyPr>
          <a:lstStyle>
            <a:lvl1pPr marL="0" indent="0" algn="ctr" defTabSz="756003"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8002" indent="0" algn="ctr" defTabSz="756003" rtl="0" eaLnBrk="1" latinLnBrk="0" hangingPunct="1">
              <a:lnSpc>
                <a:spcPct val="90000"/>
              </a:lnSpc>
              <a:spcBef>
                <a:spcPts val="413"/>
              </a:spcBef>
              <a:buFont typeface="Arial" panose="020B0604020202020204" pitchFamily="34" charset="0"/>
              <a:buNone/>
              <a:defRPr sz="1654" kern="1200">
                <a:solidFill>
                  <a:schemeClr val="tx1"/>
                </a:solidFill>
                <a:latin typeface="+mn-lt"/>
                <a:ea typeface="+mn-ea"/>
                <a:cs typeface="+mn-cs"/>
              </a:defRPr>
            </a:lvl2pPr>
            <a:lvl3pPr marL="756003" indent="0" algn="ctr" defTabSz="756003"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4004"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2006"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90007"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8009"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6010"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4012"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r>
              <a:rPr lang="de-DE" sz="1000" dirty="0">
                <a:latin typeface="Verdana" panose="020B0604030504040204" pitchFamily="34" charset="0"/>
                <a:ea typeface="Verdana" panose="020B0604030504040204" pitchFamily="34" charset="0"/>
              </a:rPr>
              <a:t>Blockierte Ansauggitter stören die Kaltluftzirkulation! Daher regelmäßig reinigen.</a:t>
            </a:r>
          </a:p>
        </p:txBody>
      </p:sp>
      <p:sp>
        <p:nvSpPr>
          <p:cNvPr id="34" name="Untertitel 2">
            <a:extLst>
              <a:ext uri="{FF2B5EF4-FFF2-40B4-BE49-F238E27FC236}">
                <a16:creationId xmlns:a16="http://schemas.microsoft.com/office/drawing/2014/main" id="{4A2AC8E1-7C06-468E-82FD-96047F9D62B1}"/>
              </a:ext>
            </a:extLst>
          </p:cNvPr>
          <p:cNvSpPr txBox="1">
            <a:spLocks/>
          </p:cNvSpPr>
          <p:nvPr/>
        </p:nvSpPr>
        <p:spPr>
          <a:xfrm>
            <a:off x="1026248" y="1822703"/>
            <a:ext cx="2050031" cy="811623"/>
          </a:xfrm>
          <a:prstGeom prst="rect">
            <a:avLst/>
          </a:prstGeom>
          <a:ln>
            <a:solidFill>
              <a:schemeClr val="tx1"/>
            </a:solidFill>
          </a:ln>
        </p:spPr>
        <p:txBody>
          <a:bodyPr vert="horz" lIns="91440" tIns="45720" rIns="91440" bIns="45720" rtlCol="0">
            <a:normAutofit/>
          </a:bodyPr>
          <a:lstStyle>
            <a:lvl1pPr marL="0" indent="0" algn="ctr" defTabSz="756003"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8002" indent="0" algn="ctr" defTabSz="756003" rtl="0" eaLnBrk="1" latinLnBrk="0" hangingPunct="1">
              <a:lnSpc>
                <a:spcPct val="90000"/>
              </a:lnSpc>
              <a:spcBef>
                <a:spcPts val="413"/>
              </a:spcBef>
              <a:buFont typeface="Arial" panose="020B0604020202020204" pitchFamily="34" charset="0"/>
              <a:buNone/>
              <a:defRPr sz="1654" kern="1200">
                <a:solidFill>
                  <a:schemeClr val="tx1"/>
                </a:solidFill>
                <a:latin typeface="+mn-lt"/>
                <a:ea typeface="+mn-ea"/>
                <a:cs typeface="+mn-cs"/>
              </a:defRPr>
            </a:lvl2pPr>
            <a:lvl3pPr marL="756003" indent="0" algn="ctr" defTabSz="756003"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4004"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2006"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90007"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8009"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6010"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4012"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r>
              <a:rPr lang="de-DE" sz="1000" dirty="0">
                <a:latin typeface="Verdana" panose="020B0604030504040204" pitchFamily="34" charset="0"/>
                <a:ea typeface="Verdana" panose="020B0604030504040204" pitchFamily="34" charset="0"/>
              </a:rPr>
              <a:t>Verstopfte Tauwasserrinnen können den Verdampfer vereisen! Auch hier hilft eine regelmäßige Reinigung.</a:t>
            </a:r>
          </a:p>
        </p:txBody>
      </p:sp>
      <p:sp>
        <p:nvSpPr>
          <p:cNvPr id="35" name="Untertitel 2">
            <a:extLst>
              <a:ext uri="{FF2B5EF4-FFF2-40B4-BE49-F238E27FC236}">
                <a16:creationId xmlns:a16="http://schemas.microsoft.com/office/drawing/2014/main" id="{997C6F4F-7AC8-4B74-97B9-B7FEFADCD3DB}"/>
              </a:ext>
            </a:extLst>
          </p:cNvPr>
          <p:cNvSpPr txBox="1">
            <a:spLocks/>
          </p:cNvSpPr>
          <p:nvPr/>
        </p:nvSpPr>
        <p:spPr>
          <a:xfrm>
            <a:off x="919412" y="2991915"/>
            <a:ext cx="2050031" cy="977277"/>
          </a:xfrm>
          <a:prstGeom prst="rect">
            <a:avLst/>
          </a:prstGeom>
          <a:ln>
            <a:solidFill>
              <a:schemeClr val="tx1"/>
            </a:solidFill>
          </a:ln>
        </p:spPr>
        <p:txBody>
          <a:bodyPr vert="horz" lIns="91440" tIns="45720" rIns="91440" bIns="45720" rtlCol="0">
            <a:normAutofit lnSpcReduction="10000"/>
          </a:bodyPr>
          <a:lstStyle>
            <a:lvl1pPr marL="0" indent="0" algn="ctr" defTabSz="756003"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8002" indent="0" algn="ctr" defTabSz="756003" rtl="0" eaLnBrk="1" latinLnBrk="0" hangingPunct="1">
              <a:lnSpc>
                <a:spcPct val="90000"/>
              </a:lnSpc>
              <a:spcBef>
                <a:spcPts val="413"/>
              </a:spcBef>
              <a:buFont typeface="Arial" panose="020B0604020202020204" pitchFamily="34" charset="0"/>
              <a:buNone/>
              <a:defRPr sz="1654" kern="1200">
                <a:solidFill>
                  <a:schemeClr val="tx1"/>
                </a:solidFill>
                <a:latin typeface="+mn-lt"/>
                <a:ea typeface="+mn-ea"/>
                <a:cs typeface="+mn-cs"/>
              </a:defRPr>
            </a:lvl2pPr>
            <a:lvl3pPr marL="756003" indent="0" algn="ctr" defTabSz="756003"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4004"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2006"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90007"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8009"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6010"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4012" indent="0" algn="ctr" defTabSz="756003"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r>
              <a:rPr lang="de-DE" sz="1000" dirty="0">
                <a:latin typeface="Verdana" panose="020B0604030504040204" pitchFamily="34" charset="0"/>
                <a:ea typeface="Verdana" panose="020B0604030504040204" pitchFamily="34" charset="0"/>
              </a:rPr>
              <a:t>Optimale Anordnung der Waren beachten! Anordnung innerhalb von gekennzeichneten Flächen. Nicht an Luftansaug- oder      Luftaustrittsgitter positionieren.</a:t>
            </a:r>
          </a:p>
        </p:txBody>
      </p:sp>
      <p:sp>
        <p:nvSpPr>
          <p:cNvPr id="25" name="Textfeld 24">
            <a:extLst>
              <a:ext uri="{FF2B5EF4-FFF2-40B4-BE49-F238E27FC236}">
                <a16:creationId xmlns:a16="http://schemas.microsoft.com/office/drawing/2014/main" id="{CD6199F6-7901-4F4F-A453-9CF265E0D1EA}"/>
              </a:ext>
            </a:extLst>
          </p:cNvPr>
          <p:cNvSpPr txBox="1"/>
          <p:nvPr/>
        </p:nvSpPr>
        <p:spPr>
          <a:xfrm>
            <a:off x="4013752" y="924636"/>
            <a:ext cx="4086225" cy="369332"/>
          </a:xfrm>
          <a:prstGeom prst="rect">
            <a:avLst/>
          </a:prstGeom>
          <a:noFill/>
        </p:spPr>
        <p:txBody>
          <a:bodyPr wrap="square" rtlCol="0">
            <a:spAutoFit/>
          </a:bodyPr>
          <a:lstStyle/>
          <a:p>
            <a:pPr algn="ctr"/>
            <a:r>
              <a:rPr lang="de-DE" dirty="0">
                <a:solidFill>
                  <a:srgbClr val="D2001E"/>
                </a:solidFill>
                <a:latin typeface="Verdana" panose="020B0604030504040204" pitchFamily="34" charset="0"/>
                <a:ea typeface="Verdana" panose="020B0604030504040204" pitchFamily="34" charset="0"/>
              </a:rPr>
              <a:t>BETRIEB und WARTUNG</a:t>
            </a:r>
          </a:p>
        </p:txBody>
      </p:sp>
    </p:spTree>
    <p:extLst>
      <p:ext uri="{BB962C8B-B14F-4D97-AF65-F5344CB8AC3E}">
        <p14:creationId xmlns:p14="http://schemas.microsoft.com/office/powerpoint/2010/main" val="2795874185"/>
      </p:ext>
    </p:extLst>
  </p:cSld>
  <p:clrMapOvr>
    <a:masterClrMapping/>
  </p:clrMapOvr>
</p:sld>
</file>

<file path=ppt/theme/theme1.xml><?xml version="1.0" encoding="utf-8"?>
<a:theme xmlns:a="http://schemas.openxmlformats.org/drawingml/2006/main" name="Default Theme Arial">
  <a:themeElements>
    <a:clrScheme name="adelphi 2021_v2">
      <a:dk1>
        <a:srgbClr val="303030"/>
      </a:dk1>
      <a:lt1>
        <a:sysClr val="window" lastClr="FFFFFF"/>
      </a:lt1>
      <a:dk2>
        <a:srgbClr val="E81A33"/>
      </a:dk2>
      <a:lt2>
        <a:srgbClr val="FFFFFF"/>
      </a:lt2>
      <a:accent1>
        <a:srgbClr val="E81A33"/>
      </a:accent1>
      <a:accent2>
        <a:srgbClr val="3E6685"/>
      </a:accent2>
      <a:accent3>
        <a:srgbClr val="DAE3EB"/>
      </a:accent3>
      <a:accent4>
        <a:srgbClr val="467599"/>
      </a:accent4>
      <a:accent5>
        <a:srgbClr val="6F0210"/>
      </a:accent5>
      <a:accent6>
        <a:srgbClr val="818386"/>
      </a:accent6>
      <a:hlink>
        <a:srgbClr val="76AD62"/>
      </a:hlink>
      <a:folHlink>
        <a:srgbClr val="9B0014"/>
      </a:folHlink>
    </a:clrScheme>
    <a:fontScheme name="adelphi 2021 Arial Ersatzschrif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99D2E396-9366-4904-B8B9-F492E8A8BAE8}" vid="{F4F7B3AC-90D1-48E9-93E0-6955286838E2}"/>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399</Words>
  <Application>Microsoft Office PowerPoint</Application>
  <PresentationFormat>Breitbild</PresentationFormat>
  <Paragraphs>35</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Arial Black</vt:lpstr>
      <vt:lpstr>Calibri</vt:lpstr>
      <vt:lpstr>Verdana</vt:lpstr>
      <vt:lpstr>Default Theme Arial</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Grafik</dc:title>
  <dc:creator>Nadine Nitsche - adelphi</dc:creator>
  <cp:lastModifiedBy>Schlegel, Moritz-Caspar</cp:lastModifiedBy>
  <cp:revision>48</cp:revision>
  <dcterms:created xsi:type="dcterms:W3CDTF">2021-11-22T08:26:07Z</dcterms:created>
  <dcterms:modified xsi:type="dcterms:W3CDTF">2022-03-28T08:49:58Z</dcterms:modified>
</cp:coreProperties>
</file>